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86" r:id="rId2"/>
    <p:sldId id="703" r:id="rId3"/>
    <p:sldId id="702" r:id="rId4"/>
    <p:sldId id="704" r:id="rId5"/>
    <p:sldId id="705" r:id="rId6"/>
    <p:sldId id="676" r:id="rId7"/>
    <p:sldId id="699" r:id="rId8"/>
    <p:sldId id="678" r:id="rId9"/>
    <p:sldId id="518" r:id="rId10"/>
    <p:sldId id="519" r:id="rId11"/>
    <p:sldId id="679" r:id="rId12"/>
    <p:sldId id="706" r:id="rId13"/>
    <p:sldId id="701" r:id="rId14"/>
    <p:sldId id="707" r:id="rId15"/>
    <p:sldId id="708" r:id="rId16"/>
    <p:sldId id="709" r:id="rId17"/>
    <p:sldId id="673" r:id="rId18"/>
    <p:sldId id="712" r:id="rId19"/>
    <p:sldId id="713" r:id="rId20"/>
    <p:sldId id="674" r:id="rId21"/>
    <p:sldId id="675" r:id="rId22"/>
    <p:sldId id="692" r:id="rId23"/>
    <p:sldId id="693" r:id="rId24"/>
    <p:sldId id="688" r:id="rId25"/>
    <p:sldId id="696" r:id="rId26"/>
    <p:sldId id="697" r:id="rId27"/>
    <p:sldId id="698" r:id="rId28"/>
    <p:sldId id="694" r:id="rId29"/>
    <p:sldId id="690" r:id="rId30"/>
    <p:sldId id="687" r:id="rId31"/>
    <p:sldId id="689" r:id="rId32"/>
    <p:sldId id="691" r:id="rId33"/>
    <p:sldId id="711" r:id="rId34"/>
    <p:sldId id="710" r:id="rId35"/>
    <p:sldId id="685" r:id="rId36"/>
    <p:sldId id="6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4C5E4E-1E61-1D47-A259-46D773C65121}">
          <p14:sldIdLst>
            <p14:sldId id="686"/>
          </p14:sldIdLst>
        </p14:section>
        <p14:section name="Problem Statement and Goals" id="{F38FEE10-B4B2-4F4D-B02A-12C9C6168B23}">
          <p14:sldIdLst>
            <p14:sldId id="703"/>
            <p14:sldId id="702"/>
            <p14:sldId id="704"/>
            <p14:sldId id="705"/>
            <p14:sldId id="676"/>
          </p14:sldIdLst>
        </p14:section>
        <p14:section name="TriNetX CO2" id="{675BF397-57BF-8C4D-8A2F-B7F1B5906F42}">
          <p14:sldIdLst>
            <p14:sldId id="699"/>
            <p14:sldId id="678"/>
            <p14:sldId id="518"/>
            <p14:sldId id="519"/>
            <p14:sldId id="679"/>
            <p14:sldId id="706"/>
            <p14:sldId id="701"/>
            <p14:sldId id="707"/>
            <p14:sldId id="708"/>
            <p14:sldId id="709"/>
          </p14:sldIdLst>
        </p14:section>
        <p14:section name="Bariatric HCO3" id="{F0D97FF6-9BA8-714A-B8D6-ABF516E8EF0E}">
          <p14:sldIdLst>
            <p14:sldId id="673"/>
            <p14:sldId id="712"/>
            <p14:sldId id="713"/>
            <p14:sldId id="674"/>
            <p14:sldId id="675"/>
            <p14:sldId id="692"/>
            <p14:sldId id="693"/>
            <p14:sldId id="688"/>
            <p14:sldId id="696"/>
            <p14:sldId id="697"/>
            <p14:sldId id="698"/>
            <p14:sldId id="694"/>
            <p14:sldId id="690"/>
            <p14:sldId id="687"/>
            <p14:sldId id="689"/>
            <p14:sldId id="691"/>
            <p14:sldId id="711"/>
            <p14:sldId id="710"/>
          </p14:sldIdLst>
        </p14:section>
        <p14:section name="Summary and next steps" id="{67EF1915-E4D9-044C-83D4-CB93FEE4CD60}">
          <p14:sldIdLst>
            <p14:sldId id="685"/>
            <p14:sldId id="6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15"/>
    <p:restoredTop sz="74387"/>
  </p:normalViewPr>
  <p:slideViewPr>
    <p:cSldViewPr snapToGrid="0" snapToObjects="1">
      <p:cViewPr>
        <p:scale>
          <a:sx n="80" d="100"/>
          <a:sy n="80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E53F3-B007-CA4B-8B00-950396290E68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5CCB4-DF4F-3F4C-BC9E-4633452ED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2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0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9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91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61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8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77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Remember, 3.5 </a:t>
            </a:r>
            <a:r>
              <a:rPr lang="en-US" dirty="0" err="1"/>
              <a:t>mEq</a:t>
            </a:r>
            <a:r>
              <a:rPr lang="en-US" dirty="0"/>
              <a:t>/L for each 10 mmHg  co2 is expected.</a:t>
            </a:r>
          </a:p>
          <a:p>
            <a:endParaRPr lang="en-US" dirty="0"/>
          </a:p>
          <a:p>
            <a:r>
              <a:rPr lang="en-US" dirty="0"/>
              <a:t>More recent evidence suggests that it is close to 4.5 </a:t>
            </a:r>
            <a:r>
              <a:rPr lang="en-US" dirty="0" err="1"/>
              <a:t>mEq</a:t>
            </a:r>
            <a:r>
              <a:rPr lang="en-US" dirty="0"/>
              <a:t>/L per 10, but depends on renal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71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Exclusion of other causes of hypoventilation</a:t>
            </a:r>
          </a:p>
          <a:p>
            <a:pPr lvl="2"/>
            <a:r>
              <a:rPr lang="en-US" b="1" dirty="0"/>
              <a:t>Obesity -&gt; increased CO2 production and vent limitation from mass of chest wall and disadvantaged respiratory mechanics </a:t>
            </a:r>
          </a:p>
          <a:p>
            <a:pPr lvl="2"/>
            <a:r>
              <a:rPr lang="en-US" b="1" dirty="0"/>
              <a:t>“Other Causes”: Obstructive lung disease, neuromuscular / chest wall disease, things that suppress ventilatory drive (opiates), or causes of metabolic alkalosis (loop diuretics)</a:t>
            </a:r>
          </a:p>
          <a:p>
            <a:endParaRPr lang="en-US" dirty="0"/>
          </a:p>
          <a:p>
            <a:r>
              <a:rPr lang="en-US" dirty="0"/>
              <a:t>There is a need for parameters to identify and monitor patients with hypoventilation, both in clinic and epidemiologically.</a:t>
            </a:r>
          </a:p>
          <a:p>
            <a:r>
              <a:rPr lang="en-US" dirty="0"/>
              <a:t>In addition to screening (as recommended in ATS guideline), ERS incorporates that understanding into their disease conception</a:t>
            </a:r>
          </a:p>
          <a:p>
            <a:endParaRPr lang="en-US" dirty="0"/>
          </a:p>
          <a:p>
            <a:r>
              <a:rPr lang="en-US" dirty="0"/>
              <a:t>Likely routine to you all, but this is often botched in pulmonary and inpatient medicine. </a:t>
            </a:r>
          </a:p>
          <a:p>
            <a:endParaRPr lang="en-US" dirty="0"/>
          </a:p>
          <a:p>
            <a:r>
              <a:rPr lang="en-US" dirty="0"/>
              <a:t>Exclusion parameter </a:t>
            </a:r>
          </a:p>
          <a:p>
            <a:r>
              <a:rPr lang="en-US" dirty="0"/>
              <a:t>In research studies: A patient with mild COPD cannot have OHS. In reality – what do you do with a patient who has COPD so mild that it doesn’t cause OHS? Or, if it’s mild enough that it wouldn’t cause hypercapnia on it’s own? Open questions, problem with the paradigm.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 of other causes of hypoventilation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obstructive respiratory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interstitial lung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chest-wall disorders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kyphoscoliosis)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hypothyroidism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Neuromuscular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hypoventilation syndromes”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51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15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IQR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73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– for our purposes, everything that is not the compensation for a respiratory acidosis is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0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78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3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14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6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(https://</a:t>
            </a:r>
            <a:r>
              <a:rPr lang="en-US" dirty="0" err="1"/>
              <a:t>www.bmj.com</a:t>
            </a:r>
            <a:r>
              <a:rPr lang="en-US" dirty="0"/>
              <a:t>/content/323/7321/1123.full)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10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Mixed model; multilevel model; mixed effects regression model; hierarchical linear model	</a:t>
            </a:r>
          </a:p>
          <a:p>
            <a:endParaRPr lang="en-US" dirty="0"/>
          </a:p>
          <a:p>
            <a:r>
              <a:rPr lang="en-US" dirty="0"/>
              <a:t>When data is the same at each time point in follow-up = time-invariant</a:t>
            </a:r>
          </a:p>
          <a:p>
            <a:r>
              <a:rPr lang="en-US" dirty="0"/>
              <a:t>Time-variant = if has a different value at each follow-up point</a:t>
            </a:r>
          </a:p>
          <a:p>
            <a:endParaRPr lang="en-US" dirty="0"/>
          </a:p>
          <a:p>
            <a:r>
              <a:rPr lang="en-US" dirty="0"/>
              <a:t>Add error term (</a:t>
            </a:r>
            <a:r>
              <a:rPr lang="en-US" dirty="0" err="1"/>
              <a:t>ie</a:t>
            </a:r>
            <a:r>
              <a:rPr lang="en-US" dirty="0"/>
              <a:t>. intercept) per patient to each – these aren’t measured but assumed on aggregate to not contribute. (mean 0). We do estimate the variance.</a:t>
            </a:r>
          </a:p>
          <a:p>
            <a:r>
              <a:rPr lang="en-US" dirty="0"/>
              <a:t>The beta terms = fixed terms</a:t>
            </a:r>
          </a:p>
          <a:p>
            <a:r>
              <a:rPr lang="en-US" dirty="0"/>
              <a:t>The k error terms = random terms (representing the common error from all the individuals the ’group’/2</a:t>
            </a:r>
            <a:r>
              <a:rPr lang="en-US" baseline="30000" dirty="0"/>
              <a:t>nd</a:t>
            </a:r>
            <a:r>
              <a:rPr lang="en-US" dirty="0"/>
              <a:t> level)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bicarb months bicarb0 </a:t>
            </a:r>
            <a:r>
              <a:rPr lang="en-US" dirty="0" err="1"/>
              <a:t>age_n</a:t>
            </a:r>
            <a:r>
              <a:rPr lang="en-US" dirty="0"/>
              <a:t> Female </a:t>
            </a:r>
            <a:r>
              <a:rPr lang="en-US" dirty="0" err="1"/>
              <a:t>AvgCompliance</a:t>
            </a:r>
            <a:r>
              <a:rPr lang="en-US" dirty="0"/>
              <a:t> </a:t>
            </a:r>
            <a:r>
              <a:rPr lang="en-US" dirty="0" err="1"/>
              <a:t>ebwl</a:t>
            </a:r>
            <a:r>
              <a:rPr lang="en-US" dirty="0"/>
              <a:t> </a:t>
            </a:r>
            <a:r>
              <a:rPr lang="en-US" dirty="0" err="1"/>
              <a:t>DiagAHI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31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9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53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06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28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biological tube reacts with a very limited and stereotypic set of responses, irrespective of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underlying cause. This is hardly a revolutionary concept: irrespective of how it is damaged, the failing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kidney cannot excrete creatinine, and blood levels rise.</a:t>
            </a:r>
          </a:p>
          <a:p>
            <a:r>
              <a:rPr lang="en-US" dirty="0"/>
              <a:t>Treatable traits… for hypercapnic respiratory failure? </a:t>
            </a:r>
          </a:p>
          <a:p>
            <a:r>
              <a:rPr lang="en-US" dirty="0"/>
              <a:t>-- component of ventilatory drive at baseline, and how robust those ventilation changes are to changes?</a:t>
            </a:r>
          </a:p>
          <a:p>
            <a:r>
              <a:rPr lang="en-US" dirty="0"/>
              <a:t>-- component of ventilatory ability</a:t>
            </a:r>
          </a:p>
          <a:p>
            <a:r>
              <a:rPr lang="en-US" dirty="0"/>
              <a:t>-- component of VCO2 production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Coming from small physiologic studies vs coming from Epidemiologic lens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Quote from Twitter/Epidemiology about the ‘purpose’ of naming</a:t>
            </a:r>
          </a:p>
          <a:p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3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Exclusion of other causes of hypoventilation</a:t>
            </a:r>
          </a:p>
          <a:p>
            <a:pPr lvl="2"/>
            <a:r>
              <a:rPr lang="en-US" b="1" dirty="0"/>
              <a:t>Obesity -&gt; increased CO2 production and vent limitation from mass of chest wall and disadvantaged respiratory mechanics </a:t>
            </a:r>
          </a:p>
          <a:p>
            <a:pPr lvl="2"/>
            <a:r>
              <a:rPr lang="en-US" b="1" dirty="0"/>
              <a:t>“Other Causes”: Obstructive lung disease, neuromuscular / chest wall disease, things that suppress ventilatory drive (opiates), or causes of metabolic alkalosis (loop diuretics)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Likely routine to you all, but this is often botched in pulmonary and inpatient medicine. </a:t>
            </a:r>
          </a:p>
          <a:p>
            <a:endParaRPr lang="en-US" dirty="0"/>
          </a:p>
          <a:p>
            <a:r>
              <a:rPr lang="en-US" dirty="0"/>
              <a:t>Exclusion parameter </a:t>
            </a:r>
          </a:p>
          <a:p>
            <a:r>
              <a:rPr lang="en-US" dirty="0"/>
              <a:t>In research studies: A patient with mild COPD cannot have OHS. In reality – what do you do with a patient who has COPD so mild that it doesn’t cause OHS? Or, if it’s mild enough that it wouldn’t cause hypercapnia on it’s own? Open questions, problem with the paradigm.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 of other causes of hypoventilation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obstructive respiratory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interstitial lung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chest-wall disorders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kyphoscoliosis)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hypothyroidism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Neuromuscular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hypoventilation syndromes”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15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Exclusion of other causes of hypoventilation</a:t>
            </a:r>
          </a:p>
          <a:p>
            <a:pPr lvl="2"/>
            <a:r>
              <a:rPr lang="en-US" b="1" dirty="0"/>
              <a:t>Obesity -&gt; increased CO2 production and vent limitation from mass of chest wall and disadvantaged respiratory mechanics </a:t>
            </a:r>
          </a:p>
          <a:p>
            <a:pPr lvl="2"/>
            <a:r>
              <a:rPr lang="en-US" b="1" dirty="0"/>
              <a:t>“Other Causes”: Obstructive lung disease, neuromuscular / chest wall disease, things that suppress ventilatory drive (opiates), or causes of metabolic alkalosis (loop diuretics)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Likely routine to you all, but this is often botched in pulmonary and inpatient medicine. </a:t>
            </a:r>
          </a:p>
          <a:p>
            <a:endParaRPr lang="en-US" dirty="0"/>
          </a:p>
          <a:p>
            <a:r>
              <a:rPr lang="en-US" dirty="0"/>
              <a:t>Exclusion parameter </a:t>
            </a:r>
          </a:p>
          <a:p>
            <a:r>
              <a:rPr lang="en-US" dirty="0"/>
              <a:t>In research studies: A patient with mild COPD cannot have OHS. In reality – what do you do with a patient who has COPD so mild that it doesn’t cause OHS? Or, if it’s mild enough that it wouldn’t cause hypercapnia on it’s own? Open questions, problem with the paradigm. 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Exclusion of other causes of hypoventilation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obstructive respiratory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interstitial lung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chest-wall disorders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kyphoscoliosis)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hypothyroidism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Neuromuscular disease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hypoventilation syndromes”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65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 start with inpatients with Hypercapnia? </a:t>
            </a:r>
          </a:p>
          <a:p>
            <a:r>
              <a:rPr lang="en-US" dirty="0"/>
              <a:t>Easier ascertainment</a:t>
            </a:r>
          </a:p>
          <a:p>
            <a:pPr lvl="1"/>
            <a:r>
              <a:rPr lang="en-US" dirty="0"/>
              <a:t>Informed presence bias</a:t>
            </a:r>
          </a:p>
          <a:p>
            <a:pPr lvl="1"/>
            <a:r>
              <a:rPr lang="en-US" dirty="0"/>
              <a:t>Labs</a:t>
            </a:r>
          </a:p>
          <a:p>
            <a:pPr lvl="1"/>
            <a:r>
              <a:rPr lang="en-US" dirty="0"/>
              <a:t>Data sources</a:t>
            </a:r>
          </a:p>
          <a:p>
            <a:r>
              <a:rPr lang="en-US" dirty="0"/>
              <a:t>Higher morbidity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6E43-8843-3C4A-AF2D-55B51A30D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6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Pretest probability and bayes rule: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enrich the population by other features, you need a less powerful to test to reach a given level of certainty. So while an ABG of 45 confirms hypercapnia regardless of the clinical situation, someone who **ALMOST certainly has hypercapnia**, even just an elevated bicarbonate may be enough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the idea behind the age adjusted D-dimer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5CCB4-DF4F-3F4C-BC9E-4633452ED3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39E3-D95A-0B01-8123-1921ACE5B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E46C8-E7E3-EB44-4FD7-C96945D84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BEEE9-FC31-9D0E-9883-69457F09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57522-C2E5-AD00-2518-6014783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A38F9-5699-3BE0-0FF2-3E3D0900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2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A253-92D5-0D8B-B482-BF95F4D5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7452D-2B6C-B0B6-6B4B-8495A1C0E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9B541-D212-84F2-D0C6-1FE9AA2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7DCF9-0902-5822-706F-A9C20783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DC6A-3FFB-B92D-6531-AB115504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A2F2D-B088-C88E-E8AF-7B54B48008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E80A2-4368-C2DB-17F8-95DAAB5D0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D8AAE-C7F5-1FFB-0C04-ECEFCB78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02849-1D7C-31B1-27D5-FB840D85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F94D1-A002-4554-1D14-50EDED92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05E5-7B6B-84CF-95CE-693A357E1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9EC71-18E9-A95A-EA03-1A32FD164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45FF5-2E09-94C3-51BD-5784D13E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BD95F-A7DF-16C1-8590-F685E8DB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EE28A-325C-05BF-E04A-C13BC744E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7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362A-5A7A-9937-7EAA-7ABF7D8A9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8560B-176D-C3EF-1A70-29FF2313A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EA568-4761-3FDF-8DFC-91FBC00E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1E93D-F017-C742-3AC9-D6935895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C06BB-1340-03BA-0B2C-38260809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7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83AB-7AF2-F8C1-E9A6-5A5A76D2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9FAB-6206-5BCB-5CD8-56167AD74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52A4-DF11-51D5-F22F-EFDA3E59D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AB97A-91A5-BEAD-D54E-81696101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BBDAF-DAFF-BD8B-4346-9A62C0A0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969DC-42E4-8405-40EF-B4BF679D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8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C7BC-0D7D-7E56-8D28-0ACC088A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276B8-0B07-A5A4-AAAE-BD4F1801D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F34A5-D4D2-3B7E-8DBD-E9EBF648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3B5CB-24C9-26CA-B58B-6DAAE0ED1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DDE76-777F-EC4A-A7DF-80BB6FEB6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B03E11-0851-6249-FDB2-D3A83EE0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2414C-E585-343B-4066-9064C0B3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F1F25-75B3-C71B-F088-652BB1D4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9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5CEF-B6DB-9749-D62B-FF401F3B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927214-EF2C-4292-807F-4C220DED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F95E1-7C27-74DE-9E9C-3AB4ECFE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73FE7-90D3-C68E-D10C-E8E168BA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8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923F6-2730-2E85-9AA2-18BBD141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9F657-114B-8780-9FCE-183BED2C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A2279-FDDA-31FF-9411-EEB1F4F3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2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FCBB6-C3C2-3A2C-C50A-375A5072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76EBA-4C72-9262-5BB4-88AB27258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494AE-0EA8-79BE-B87D-CD12A0FD9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3FDFD-F58A-6102-90B4-9F6284E3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A493A-4757-05D5-39C7-21834E6C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075C8-A51B-2D09-6F38-42C535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1336-7C21-B868-AE92-BF6A82CC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0951B2-0C76-2282-3E79-0E7BA274D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F2637-4309-6716-BB79-D02872935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DB22F-E598-01C6-71A9-DBF626E8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3AF1C-6F80-6DC3-76BB-C6A85E7E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A7F94-ED9F-D385-B314-A0D839BB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D8493D-7E14-4781-16BE-9D1B5318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3734E-4D85-C591-E6A1-FD1040D7B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A32A5-99DC-64C1-8247-92E7A8CE2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4877-DBC0-AC4D-B338-B7A9382FC0A4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E830A-C194-6918-F598-A9907D69F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3AB8-D427-8858-3281-433773A3F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E4DEF-3895-B342-B328-CD644CB63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E0675-5C48-8F26-D44C-7E05E47F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Brian Locke R.I.P. May/2022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The Utility of Exercise Testing in Patients with Lung Cancer - Journal of  Thoracic Oncology">
            <a:extLst>
              <a:ext uri="{FF2B5EF4-FFF2-40B4-BE49-F238E27FC236}">
                <a16:creationId xmlns:a16="http://schemas.microsoft.com/office/drawing/2014/main" id="{7DEAED56-688E-44F7-D5C0-3A1E85B0F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5999" y="2427541"/>
            <a:ext cx="772490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1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AFB81993-6E88-E44B-B6AD-A341BDF4FE32}"/>
              </a:ext>
            </a:extLst>
          </p:cNvPr>
          <p:cNvGraphicFramePr>
            <a:graphicFrameLocks noGrp="1"/>
          </p:cNvGraphicFramePr>
          <p:nvPr/>
        </p:nvGraphicFramePr>
        <p:xfrm>
          <a:off x="942110" y="1704976"/>
          <a:ext cx="7010398" cy="4574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228">
                  <a:extLst>
                    <a:ext uri="{9D8B030D-6E8A-4147-A177-3AD203B41FA5}">
                      <a16:colId xmlns:a16="http://schemas.microsoft.com/office/drawing/2014/main" val="2368539964"/>
                    </a:ext>
                  </a:extLst>
                </a:gridCol>
                <a:gridCol w="1892243">
                  <a:extLst>
                    <a:ext uri="{9D8B030D-6E8A-4147-A177-3AD203B41FA5}">
                      <a16:colId xmlns:a16="http://schemas.microsoft.com/office/drawing/2014/main" val="1001858365"/>
                    </a:ext>
                  </a:extLst>
                </a:gridCol>
                <a:gridCol w="1630708">
                  <a:extLst>
                    <a:ext uri="{9D8B030D-6E8A-4147-A177-3AD203B41FA5}">
                      <a16:colId xmlns:a16="http://schemas.microsoft.com/office/drawing/2014/main" val="1136468170"/>
                    </a:ext>
                  </a:extLst>
                </a:gridCol>
                <a:gridCol w="1531219">
                  <a:extLst>
                    <a:ext uri="{9D8B030D-6E8A-4147-A177-3AD203B41FA5}">
                      <a16:colId xmlns:a16="http://schemas.microsoft.com/office/drawing/2014/main" val="1386836900"/>
                    </a:ext>
                  </a:extLst>
                </a:gridCol>
              </a:tblGrid>
              <a:tr h="645225">
                <a:tc>
                  <a:txBody>
                    <a:bodyPr/>
                    <a:lstStyle/>
                    <a:p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ABG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ICD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NIV </a:t>
                      </a:r>
                    </a:p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115656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</a:t>
                      </a:r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±16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62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±17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98445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52572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18789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949414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30.4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±8.3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33.1</a:t>
                      </a:r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±10.3</a:t>
                      </a:r>
                      <a:endParaRPr lang="en-US" sz="2000" b="1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29.1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±8.2</a:t>
                      </a:r>
                      <a:endParaRPr lang="en-US" sz="2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654561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822363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with 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27540"/>
                  </a:ext>
                </a:extLst>
              </a:tr>
              <a:tr h="36469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Opiate 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25225"/>
                  </a:ext>
                </a:extLst>
              </a:tr>
              <a:tr h="70400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% Sleep Apnea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0631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2CDAA0D-70EA-5C2C-5A86-1D4009B6E67B}"/>
              </a:ext>
            </a:extLst>
          </p:cNvPr>
          <p:cNvSpPr txBox="1"/>
          <p:nvPr/>
        </p:nvSpPr>
        <p:spPr>
          <a:xfrm>
            <a:off x="8186737" y="2592599"/>
            <a:ext cx="3838575" cy="2385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Remaining Analyses: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Stratification by time of ABG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Data integrity checks: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Require each type of info from source during admission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Sensitivity analysis among patients with all 3 data-types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97F18-5F77-B0F5-24E2-CE31840E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9707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EBBAC-634F-E8E0-95BA-03A405AF0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8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accurate determination of </a:t>
            </a:r>
          </a:p>
          <a:p>
            <a:pPr lvl="1"/>
            <a:r>
              <a:rPr lang="en-US" b="1" dirty="0"/>
              <a:t>Trends in hypercapnic respiratory failure incidence</a:t>
            </a:r>
          </a:p>
          <a:p>
            <a:pPr lvl="1"/>
            <a:r>
              <a:rPr lang="en-US" dirty="0"/>
              <a:t>Frequency of different comorbidities or component causes</a:t>
            </a:r>
          </a:p>
          <a:p>
            <a:pPr lvl="1"/>
            <a:r>
              <a:rPr lang="en-US" dirty="0"/>
              <a:t>Morbidity and mortality associated with hypercapnia</a:t>
            </a:r>
          </a:p>
          <a:p>
            <a:pPr lvl="1"/>
            <a:r>
              <a:rPr lang="en-US" dirty="0"/>
              <a:t>Who should be included in future studies to determine frequency benefit from treatment</a:t>
            </a:r>
          </a:p>
          <a:p>
            <a:pPr marL="0" indent="0">
              <a:buNone/>
            </a:pPr>
            <a:r>
              <a:rPr lang="en-US" dirty="0"/>
              <a:t>... method of patient identification likely matters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Questions? </a:t>
            </a:r>
          </a:p>
          <a:p>
            <a:pPr marL="0" indent="0">
              <a:buNone/>
            </a:pPr>
            <a:r>
              <a:rPr lang="en-US" dirty="0"/>
              <a:t>…next steps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1CD787-8F78-A4B9-0019-9055159A9BF8}"/>
              </a:ext>
            </a:extLst>
          </p:cNvPr>
          <p:cNvSpPr txBox="1">
            <a:spLocks/>
          </p:cNvSpPr>
          <p:nvPr/>
        </p:nvSpPr>
        <p:spPr>
          <a:xfrm>
            <a:off x="838200" y="196683"/>
            <a:ext cx="10515600" cy="669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192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9E5C9-2FFA-BAB3-A982-24932E1D1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Computable Phenotype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0C5F-6D91-CDA6-AA63-0274C8585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b="1" dirty="0"/>
              <a:t>should </a:t>
            </a:r>
            <a:r>
              <a:rPr lang="en-US" dirty="0"/>
              <a:t>we identify patients for these studies?</a:t>
            </a:r>
          </a:p>
          <a:p>
            <a:pPr lvl="1"/>
            <a:r>
              <a:rPr lang="en-US" dirty="0"/>
              <a:t>Pretest * Information = Post-test confidence</a:t>
            </a:r>
          </a:p>
          <a:p>
            <a:r>
              <a:rPr lang="en-US" dirty="0"/>
              <a:t>Definition: electronic cohort definition for enrolling patients</a:t>
            </a:r>
          </a:p>
          <a:p>
            <a:pPr lvl="1"/>
            <a:r>
              <a:rPr lang="en-US" strike="sngStrike" dirty="0"/>
              <a:t>Can use machine learning or other complex algorithms</a:t>
            </a:r>
          </a:p>
          <a:p>
            <a:pPr lvl="1"/>
            <a:r>
              <a:rPr lang="en-US" dirty="0"/>
              <a:t>Or, can be human understandable (understandable, trustable, generalizable)</a:t>
            </a:r>
          </a:p>
          <a:p>
            <a:r>
              <a:rPr lang="en-US" dirty="0"/>
              <a:t>Hypothetical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24628-D74C-5D9E-EE2F-93594647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879" y="4650684"/>
            <a:ext cx="4314174" cy="154231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A2899-87A5-4269-3E51-51B20E6F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754900"/>
              </p:ext>
            </p:extLst>
          </p:nvPr>
        </p:nvGraphicFramePr>
        <p:xfrm>
          <a:off x="440003" y="4552511"/>
          <a:ext cx="6506228" cy="2171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3114">
                  <a:extLst>
                    <a:ext uri="{9D8B030D-6E8A-4147-A177-3AD203B41FA5}">
                      <a16:colId xmlns:a16="http://schemas.microsoft.com/office/drawing/2014/main" val="944285737"/>
                    </a:ext>
                  </a:extLst>
                </a:gridCol>
                <a:gridCol w="3253114">
                  <a:extLst>
                    <a:ext uri="{9D8B030D-6E8A-4147-A177-3AD203B41FA5}">
                      <a16:colId xmlns:a16="http://schemas.microsoft.com/office/drawing/2014/main" val="3444739259"/>
                    </a:ext>
                  </a:extLst>
                </a:gridCol>
              </a:tblGrid>
              <a:tr h="271108">
                <a:tc>
                  <a:txBody>
                    <a:bodyPr/>
                    <a:lstStyle/>
                    <a:p>
                      <a:r>
                        <a:rPr lang="en-US" sz="1400" dirty="0"/>
                        <a:t>Include if any of the following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Exclude if any of the following</a:t>
                      </a:r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455600831"/>
                  </a:ext>
                </a:extLst>
              </a:tr>
              <a:tr h="372637">
                <a:tc>
                  <a:txBody>
                    <a:bodyPr/>
                    <a:lstStyle/>
                    <a:p>
                      <a:r>
                        <a:rPr lang="en-US" sz="1400" dirty="0"/>
                        <a:t>First ABG PaCO2 &gt; 45 mmHg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Receiving IMV prior to blood gas</a:t>
                      </a:r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3544755948"/>
                  </a:ext>
                </a:extLst>
              </a:tr>
              <a:tr h="372637">
                <a:tc>
                  <a:txBody>
                    <a:bodyPr/>
                    <a:lstStyle/>
                    <a:p>
                      <a:r>
                        <a:rPr lang="en-US" sz="1400" dirty="0"/>
                        <a:t>Serum HCO3 over 27 and BMI over 35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Within 3 hours of anesthesia</a:t>
                      </a:r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730218536"/>
                  </a:ext>
                </a:extLst>
              </a:tr>
              <a:tr h="271108">
                <a:tc>
                  <a:txBody>
                    <a:bodyPr/>
                    <a:lstStyle/>
                    <a:p>
                      <a:r>
                        <a:rPr lang="en-US" sz="1400" dirty="0"/>
                        <a:t>ICD code for hypercapnic RF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4027911768"/>
                  </a:ext>
                </a:extLst>
              </a:tr>
              <a:tr h="387297">
                <a:tc>
                  <a:txBody>
                    <a:bodyPr/>
                    <a:lstStyle/>
                    <a:p>
                      <a:r>
                        <a:rPr lang="en-US" sz="1400" dirty="0"/>
                        <a:t>ICD code for any resp failure, VBG with PaCO2 &gt; 50 and SO2 over 50%*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343618088"/>
                  </a:ext>
                </a:extLst>
              </a:tr>
              <a:tr h="212935">
                <a:tc>
                  <a:txBody>
                    <a:bodyPr/>
                    <a:lstStyle/>
                    <a:p>
                      <a:r>
                        <a:rPr lang="en-US" sz="1400" dirty="0"/>
                        <a:t>Etc..</a:t>
                      </a:r>
                    </a:p>
                  </a:txBody>
                  <a:tcPr marL="89877" marR="89877" marT="44938" marB="44938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9877" marR="89877" marT="44938" marB="44938"/>
                </a:tc>
                <a:extLst>
                  <a:ext uri="{0D108BD9-81ED-4DB2-BD59-A6C34878D82A}">
                    <a16:rowId xmlns:a16="http://schemas.microsoft.com/office/drawing/2014/main" val="2452132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42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0E8-0E1A-5506-9635-F03F8F42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8229-211B-2960-8EC9-97D5A952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6179" cy="4351338"/>
          </a:xfrm>
        </p:spPr>
        <p:txBody>
          <a:bodyPr/>
          <a:lstStyle/>
          <a:p>
            <a:r>
              <a:rPr lang="en-US" dirty="0"/>
              <a:t>IRB approved</a:t>
            </a:r>
          </a:p>
          <a:p>
            <a:r>
              <a:rPr lang="en-US" dirty="0"/>
              <a:t>Request EDW data on all patients admitted (2015- ) meeting any of the </a:t>
            </a:r>
            <a:r>
              <a:rPr lang="en-US"/>
              <a:t>following enrichment criteria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Diagnostic code for respiratory failure</a:t>
            </a:r>
          </a:p>
          <a:p>
            <a:pPr lvl="1"/>
            <a:r>
              <a:rPr lang="en-US" dirty="0"/>
              <a:t>Blood gas obtained during admission</a:t>
            </a:r>
          </a:p>
          <a:p>
            <a:pPr lvl="1"/>
            <a:r>
              <a:rPr lang="en-US" dirty="0"/>
              <a:t>Procedure code for starting non-invasive or invasive mechanical ventilation or CPAP</a:t>
            </a:r>
          </a:p>
          <a:p>
            <a:pPr lvl="1"/>
            <a:r>
              <a:rPr lang="en-US" dirty="0"/>
              <a:t>BMI over 30 &amp; HCO3 over 25?</a:t>
            </a:r>
          </a:p>
          <a:p>
            <a:pPr lvl="1"/>
            <a:endParaRPr lang="en-US" dirty="0"/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7C498FE-DF65-9755-A9A1-6BC65C1B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4" y="2466315"/>
            <a:ext cx="4947531" cy="3710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B58369-187F-3CAB-C2D5-51CBDD86FAE3}"/>
              </a:ext>
            </a:extLst>
          </p:cNvPr>
          <p:cNvSpPr/>
          <p:nvPr/>
        </p:nvSpPr>
        <p:spPr>
          <a:xfrm>
            <a:off x="7436974" y="-401053"/>
            <a:ext cx="6728205" cy="73793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0E8-0E1A-5506-9635-F03F8F42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8229-211B-2960-8EC9-97D5A952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617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Random sample of charts: in each category*</a:t>
            </a:r>
          </a:p>
          <a:p>
            <a:r>
              <a:rPr lang="en-US" dirty="0"/>
              <a:t>Review by 2 raters (inter-rater agreement)</a:t>
            </a:r>
          </a:p>
          <a:p>
            <a:r>
              <a:rPr lang="en-US" dirty="0"/>
              <a:t>Reference “Silver Standard” </a:t>
            </a:r>
          </a:p>
          <a:p>
            <a:r>
              <a:rPr lang="en-US" dirty="0"/>
              <a:t>Classification:</a:t>
            </a:r>
          </a:p>
          <a:p>
            <a:pPr lvl="1"/>
            <a:r>
              <a:rPr lang="en-US" dirty="0"/>
              <a:t>Definite non-iatrogenic hypercapnic respiratory failure</a:t>
            </a:r>
          </a:p>
          <a:p>
            <a:pPr lvl="1"/>
            <a:r>
              <a:rPr lang="en-US" dirty="0"/>
              <a:t>Probable iatrogenic hypercapnic respiratory failure</a:t>
            </a:r>
          </a:p>
          <a:p>
            <a:pPr lvl="1"/>
            <a:r>
              <a:rPr lang="en-US" dirty="0"/>
              <a:t>Probable non-iatrogenic hypercapnic respiratory failure</a:t>
            </a:r>
          </a:p>
          <a:p>
            <a:pPr lvl="1"/>
            <a:r>
              <a:rPr lang="en-US" dirty="0"/>
              <a:t>Uncertain hypercapnic respiratory failure</a:t>
            </a:r>
          </a:p>
          <a:p>
            <a:pPr lvl="1"/>
            <a:r>
              <a:rPr lang="en-US" dirty="0"/>
              <a:t>Hypercapnic respiratory failure excluded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7C498FE-DF65-9755-A9A1-6BC65C1B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4" y="2466315"/>
            <a:ext cx="4947531" cy="3710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B58369-187F-3CAB-C2D5-51CBDD86FAE3}"/>
              </a:ext>
            </a:extLst>
          </p:cNvPr>
          <p:cNvSpPr/>
          <p:nvPr/>
        </p:nvSpPr>
        <p:spPr>
          <a:xfrm>
            <a:off x="7436974" y="-401053"/>
            <a:ext cx="6728205" cy="73793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127A33F-9B35-9764-2327-349650D6576D}"/>
              </a:ext>
            </a:extLst>
          </p:cNvPr>
          <p:cNvSpPr/>
          <p:nvPr/>
        </p:nvSpPr>
        <p:spPr>
          <a:xfrm>
            <a:off x="9079832" y="186368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47A22CB-CD49-16A2-F11D-2CBB2255C03C}"/>
              </a:ext>
            </a:extLst>
          </p:cNvPr>
          <p:cNvSpPr/>
          <p:nvPr/>
        </p:nvSpPr>
        <p:spPr>
          <a:xfrm>
            <a:off x="8462211" y="225150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69411E7-7906-7D3D-92D6-68BAD368813D}"/>
              </a:ext>
            </a:extLst>
          </p:cNvPr>
          <p:cNvSpPr/>
          <p:nvPr/>
        </p:nvSpPr>
        <p:spPr>
          <a:xfrm>
            <a:off x="10311063" y="2196402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F6F4434-454C-FB3A-7E19-1333826E38C3}"/>
              </a:ext>
            </a:extLst>
          </p:cNvPr>
          <p:cNvSpPr/>
          <p:nvPr/>
        </p:nvSpPr>
        <p:spPr>
          <a:xfrm>
            <a:off x="9841832" y="92522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169939B-ED9B-A648-0672-2ED1F27C85DD}"/>
              </a:ext>
            </a:extLst>
          </p:cNvPr>
          <p:cNvSpPr/>
          <p:nvPr/>
        </p:nvSpPr>
        <p:spPr>
          <a:xfrm>
            <a:off x="9705475" y="17182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DB9B335-E7A3-EF5F-F8F4-DDE1DA98CDC8}"/>
              </a:ext>
            </a:extLst>
          </p:cNvPr>
          <p:cNvSpPr/>
          <p:nvPr/>
        </p:nvSpPr>
        <p:spPr>
          <a:xfrm>
            <a:off x="9336507" y="25043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376EF84-D5F6-DD53-5167-625FC4A1FEC6}"/>
              </a:ext>
            </a:extLst>
          </p:cNvPr>
          <p:cNvSpPr/>
          <p:nvPr/>
        </p:nvSpPr>
        <p:spPr>
          <a:xfrm>
            <a:off x="8943474" y="342900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55C2E9C7-5D72-35EE-1838-5DC12794C962}"/>
              </a:ext>
            </a:extLst>
          </p:cNvPr>
          <p:cNvSpPr/>
          <p:nvPr/>
        </p:nvSpPr>
        <p:spPr>
          <a:xfrm>
            <a:off x="8718886" y="41758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D6B113B5-A4F3-27E6-E44F-AA9C99F4D9D9}"/>
              </a:ext>
            </a:extLst>
          </p:cNvPr>
          <p:cNvSpPr/>
          <p:nvPr/>
        </p:nvSpPr>
        <p:spPr>
          <a:xfrm>
            <a:off x="9184108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A55B71E-2244-2E58-3C11-ED29F497267D}"/>
              </a:ext>
            </a:extLst>
          </p:cNvPr>
          <p:cNvSpPr/>
          <p:nvPr/>
        </p:nvSpPr>
        <p:spPr>
          <a:xfrm>
            <a:off x="9978190" y="364381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9EF6BC54-0C71-23D7-38D0-6CB1B3588173}"/>
              </a:ext>
            </a:extLst>
          </p:cNvPr>
          <p:cNvSpPr/>
          <p:nvPr/>
        </p:nvSpPr>
        <p:spPr>
          <a:xfrm>
            <a:off x="9705476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93830E76-95DF-A0CB-F72C-85C82DF471D7}"/>
              </a:ext>
            </a:extLst>
          </p:cNvPr>
          <p:cNvSpPr/>
          <p:nvPr/>
        </p:nvSpPr>
        <p:spPr>
          <a:xfrm>
            <a:off x="10512319" y="4274035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665754B0-47DE-44B8-62B6-5522B224BA63}"/>
              </a:ext>
            </a:extLst>
          </p:cNvPr>
          <p:cNvSpPr/>
          <p:nvPr/>
        </p:nvSpPr>
        <p:spPr>
          <a:xfrm>
            <a:off x="10395285" y="3631469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FD55DA99-778B-D30E-FEEC-261617275DCE}"/>
              </a:ext>
            </a:extLst>
          </p:cNvPr>
          <p:cNvSpPr/>
          <p:nvPr/>
        </p:nvSpPr>
        <p:spPr>
          <a:xfrm>
            <a:off x="9978190" y="449809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125F1563-870E-97B0-BBE7-B1143BBB3576}"/>
              </a:ext>
            </a:extLst>
          </p:cNvPr>
          <p:cNvSpPr/>
          <p:nvPr/>
        </p:nvSpPr>
        <p:spPr>
          <a:xfrm>
            <a:off x="10292470" y="456730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CE9D253C-37C3-DFC2-3498-58175F43FD2A}"/>
              </a:ext>
            </a:extLst>
          </p:cNvPr>
          <p:cNvSpPr/>
          <p:nvPr/>
        </p:nvSpPr>
        <p:spPr>
          <a:xfrm>
            <a:off x="9432759" y="484409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C12EFE2B-BAC6-9FC2-1C16-2436D7BAF4A3}"/>
              </a:ext>
            </a:extLst>
          </p:cNvPr>
          <p:cNvSpPr/>
          <p:nvPr/>
        </p:nvSpPr>
        <p:spPr>
          <a:xfrm>
            <a:off x="9684692" y="467471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2E86F4E1-2A9A-A1A1-46F6-055A294E0270}"/>
              </a:ext>
            </a:extLst>
          </p:cNvPr>
          <p:cNvSpPr/>
          <p:nvPr/>
        </p:nvSpPr>
        <p:spPr>
          <a:xfrm>
            <a:off x="9548336" y="51663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814295CA-AC7D-761F-B0C4-8A44F2DDE9B2}"/>
              </a:ext>
            </a:extLst>
          </p:cNvPr>
          <p:cNvSpPr/>
          <p:nvPr/>
        </p:nvSpPr>
        <p:spPr>
          <a:xfrm>
            <a:off x="10038347" y="5094906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3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70E8-0E1A-5506-9635-F03F8F42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8229-211B-2960-8EC9-97D5A952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61518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Calculate Se and </a:t>
            </a:r>
            <a:r>
              <a:rPr lang="en-US" dirty="0" err="1"/>
              <a:t>Sp</a:t>
            </a:r>
            <a:r>
              <a:rPr lang="en-US" dirty="0"/>
              <a:t> for Definite and Probable non-iatrogenic hypercapnic respiratory failure with various definitions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 of charts? Est 300 UU patients/month in Venn</a:t>
            </a:r>
          </a:p>
          <a:p>
            <a:pPr marL="0" indent="0">
              <a:buNone/>
            </a:pPr>
            <a:r>
              <a:rPr lang="en-US" dirty="0"/>
              <a:t>-- 15,000 population, 95% CI, 5% margin and 10% expected proportion with ‘true’ hypercapnia </a:t>
            </a:r>
          </a:p>
          <a:p>
            <a:pPr>
              <a:buFont typeface="Wingdings" pitchFamily="2" charset="2"/>
              <a:buChar char="à"/>
            </a:pPr>
            <a:r>
              <a:rPr lang="en-US" dirty="0"/>
              <a:t>120 charts to review.</a:t>
            </a:r>
          </a:p>
          <a:p>
            <a:pPr>
              <a:buFont typeface="Wingdings" pitchFamily="2" charset="2"/>
              <a:buChar char="à"/>
            </a:pPr>
            <a:endParaRPr lang="en-US" dirty="0"/>
          </a:p>
          <a:p>
            <a:pPr marL="0" indent="0">
              <a:buNone/>
            </a:pPr>
            <a:r>
              <a:rPr lang="en-US" dirty="0"/>
              <a:t>Generalizability: Regenerate </a:t>
            </a:r>
            <a:r>
              <a:rPr lang="en-US" dirty="0" err="1"/>
              <a:t>venn</a:t>
            </a:r>
            <a:r>
              <a:rPr lang="en-US" dirty="0"/>
              <a:t>-diagram on </a:t>
            </a:r>
            <a:r>
              <a:rPr lang="en-US" dirty="0" err="1"/>
              <a:t>TriNetX</a:t>
            </a:r>
            <a:r>
              <a:rPr lang="en-US" dirty="0"/>
              <a:t> data (nationally representative data)</a:t>
            </a:r>
          </a:p>
          <a:p>
            <a:r>
              <a:rPr lang="en-US" dirty="0"/>
              <a:t>Implication: if patterns of overlap similar, accuracy may be too</a:t>
            </a:r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F7C498FE-DF65-9755-A9A1-6BC65C1B0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4" y="2466315"/>
            <a:ext cx="4947531" cy="37106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B58369-187F-3CAB-C2D5-51CBDD86FAE3}"/>
              </a:ext>
            </a:extLst>
          </p:cNvPr>
          <p:cNvSpPr/>
          <p:nvPr/>
        </p:nvSpPr>
        <p:spPr>
          <a:xfrm>
            <a:off x="7436974" y="-401053"/>
            <a:ext cx="6728205" cy="73793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127A33F-9B35-9764-2327-349650D6576D}"/>
              </a:ext>
            </a:extLst>
          </p:cNvPr>
          <p:cNvSpPr/>
          <p:nvPr/>
        </p:nvSpPr>
        <p:spPr>
          <a:xfrm>
            <a:off x="9079832" y="186368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47A22CB-CD49-16A2-F11D-2CBB2255C03C}"/>
              </a:ext>
            </a:extLst>
          </p:cNvPr>
          <p:cNvSpPr/>
          <p:nvPr/>
        </p:nvSpPr>
        <p:spPr>
          <a:xfrm>
            <a:off x="8462211" y="225150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69411E7-7906-7D3D-92D6-68BAD368813D}"/>
              </a:ext>
            </a:extLst>
          </p:cNvPr>
          <p:cNvSpPr/>
          <p:nvPr/>
        </p:nvSpPr>
        <p:spPr>
          <a:xfrm>
            <a:off x="10311063" y="2196402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F6F4434-454C-FB3A-7E19-1333826E38C3}"/>
              </a:ext>
            </a:extLst>
          </p:cNvPr>
          <p:cNvSpPr/>
          <p:nvPr/>
        </p:nvSpPr>
        <p:spPr>
          <a:xfrm>
            <a:off x="9841832" y="92522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169939B-ED9B-A648-0672-2ED1F27C85DD}"/>
              </a:ext>
            </a:extLst>
          </p:cNvPr>
          <p:cNvSpPr/>
          <p:nvPr/>
        </p:nvSpPr>
        <p:spPr>
          <a:xfrm>
            <a:off x="9705475" y="17182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DB9B335-E7A3-EF5F-F8F4-DDE1DA98CDC8}"/>
              </a:ext>
            </a:extLst>
          </p:cNvPr>
          <p:cNvSpPr/>
          <p:nvPr/>
        </p:nvSpPr>
        <p:spPr>
          <a:xfrm>
            <a:off x="9336507" y="25043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A376EF84-D5F6-DD53-5167-625FC4A1FEC6}"/>
              </a:ext>
            </a:extLst>
          </p:cNvPr>
          <p:cNvSpPr/>
          <p:nvPr/>
        </p:nvSpPr>
        <p:spPr>
          <a:xfrm>
            <a:off x="8943474" y="342900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55C2E9C7-5D72-35EE-1838-5DC12794C962}"/>
              </a:ext>
            </a:extLst>
          </p:cNvPr>
          <p:cNvSpPr/>
          <p:nvPr/>
        </p:nvSpPr>
        <p:spPr>
          <a:xfrm>
            <a:off x="8718886" y="417587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D6B113B5-A4F3-27E6-E44F-AA9C99F4D9D9}"/>
              </a:ext>
            </a:extLst>
          </p:cNvPr>
          <p:cNvSpPr/>
          <p:nvPr/>
        </p:nvSpPr>
        <p:spPr>
          <a:xfrm>
            <a:off x="9184108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A55B71E-2244-2E58-3C11-ED29F497267D}"/>
              </a:ext>
            </a:extLst>
          </p:cNvPr>
          <p:cNvSpPr/>
          <p:nvPr/>
        </p:nvSpPr>
        <p:spPr>
          <a:xfrm>
            <a:off x="9978190" y="364381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9EF6BC54-0C71-23D7-38D0-6CB1B3588173}"/>
              </a:ext>
            </a:extLst>
          </p:cNvPr>
          <p:cNvSpPr/>
          <p:nvPr/>
        </p:nvSpPr>
        <p:spPr>
          <a:xfrm>
            <a:off x="9705476" y="4068470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93830E76-95DF-A0CB-F72C-85C82DF471D7}"/>
              </a:ext>
            </a:extLst>
          </p:cNvPr>
          <p:cNvSpPr/>
          <p:nvPr/>
        </p:nvSpPr>
        <p:spPr>
          <a:xfrm>
            <a:off x="10512319" y="4274035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665754B0-47DE-44B8-62B6-5522B224BA63}"/>
              </a:ext>
            </a:extLst>
          </p:cNvPr>
          <p:cNvSpPr/>
          <p:nvPr/>
        </p:nvSpPr>
        <p:spPr>
          <a:xfrm>
            <a:off x="10395285" y="3631469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FD55DA99-778B-D30E-FEEC-261617275DCE}"/>
              </a:ext>
            </a:extLst>
          </p:cNvPr>
          <p:cNvSpPr/>
          <p:nvPr/>
        </p:nvSpPr>
        <p:spPr>
          <a:xfrm>
            <a:off x="9978190" y="449809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125F1563-870E-97B0-BBE7-B1143BBB3576}"/>
              </a:ext>
            </a:extLst>
          </p:cNvPr>
          <p:cNvSpPr/>
          <p:nvPr/>
        </p:nvSpPr>
        <p:spPr>
          <a:xfrm>
            <a:off x="10292470" y="4567304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CE9D253C-37C3-DFC2-3498-58175F43FD2A}"/>
              </a:ext>
            </a:extLst>
          </p:cNvPr>
          <p:cNvSpPr/>
          <p:nvPr/>
        </p:nvSpPr>
        <p:spPr>
          <a:xfrm>
            <a:off x="9432759" y="4844097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C12EFE2B-BAC6-9FC2-1C16-2436D7BAF4A3}"/>
              </a:ext>
            </a:extLst>
          </p:cNvPr>
          <p:cNvSpPr/>
          <p:nvPr/>
        </p:nvSpPr>
        <p:spPr>
          <a:xfrm>
            <a:off x="9684692" y="4674711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2E86F4E1-2A9A-A1A1-46F6-055A294E0270}"/>
              </a:ext>
            </a:extLst>
          </p:cNvPr>
          <p:cNvSpPr/>
          <p:nvPr/>
        </p:nvSpPr>
        <p:spPr>
          <a:xfrm>
            <a:off x="9548336" y="5166318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814295CA-AC7D-761F-B0C4-8A44F2DDE9B2}"/>
              </a:ext>
            </a:extLst>
          </p:cNvPr>
          <p:cNvSpPr/>
          <p:nvPr/>
        </p:nvSpPr>
        <p:spPr>
          <a:xfrm>
            <a:off x="10038347" y="5094906"/>
            <a:ext cx="272716" cy="214814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46F7-5901-18B3-18B9-8080579BD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531C-7DDC-94B5-3848-80B66DB86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Will inter-rater agreement be sufficient? </a:t>
            </a:r>
          </a:p>
          <a:p>
            <a:pPr lvl="1"/>
            <a:r>
              <a:rPr lang="en-US" dirty="0"/>
              <a:t>Do we know what the concept should mean? </a:t>
            </a:r>
          </a:p>
          <a:p>
            <a:r>
              <a:rPr lang="en-US" dirty="0"/>
              <a:t>Is “Hypercapnic Respiratory Failure” too heterogenous to study? </a:t>
            </a:r>
          </a:p>
          <a:p>
            <a:pPr lvl="1"/>
            <a:r>
              <a:rPr lang="en-US" dirty="0"/>
              <a:t>Studying ’syndromes’ haven’t been particularly fruitful </a:t>
            </a:r>
          </a:p>
          <a:p>
            <a:r>
              <a:rPr lang="en-US" dirty="0"/>
              <a:t>Intended use: enroll in studies</a:t>
            </a:r>
          </a:p>
          <a:p>
            <a:pPr lvl="1"/>
            <a:r>
              <a:rPr lang="en-US" dirty="0"/>
              <a:t>Not: Best-practice alert to consider hypercapnia in an individual patient</a:t>
            </a:r>
          </a:p>
          <a:p>
            <a:r>
              <a:rPr lang="en-US" dirty="0"/>
              <a:t>Is UT generalizable to everywhere else? </a:t>
            </a:r>
          </a:p>
          <a:p>
            <a:r>
              <a:rPr lang="en-US" dirty="0"/>
              <a:t>What ‘features’ should we use to generate the rules? </a:t>
            </a:r>
          </a:p>
          <a:p>
            <a:pPr lvl="1"/>
            <a:r>
              <a:rPr lang="en-US" dirty="0"/>
              <a:t>Age? (analogy: Age-adjusted D-dimer, similar epidemiology)</a:t>
            </a:r>
          </a:p>
          <a:p>
            <a:pPr lvl="1"/>
            <a:r>
              <a:rPr lang="en-US" dirty="0"/>
              <a:t>[HCO3-]? … </a:t>
            </a:r>
          </a:p>
        </p:txBody>
      </p:sp>
    </p:spTree>
    <p:extLst>
      <p:ext uri="{BB962C8B-B14F-4D97-AF65-F5344CB8AC3E}">
        <p14:creationId xmlns:p14="http://schemas.microsoft.com/office/powerpoint/2010/main" val="3811344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5F339-5D5E-83EE-B910-BC64A61D7871}"/>
              </a:ext>
            </a:extLst>
          </p:cNvPr>
          <p:cNvSpPr txBox="1">
            <a:spLocks/>
          </p:cNvSpPr>
          <p:nvPr/>
        </p:nvSpPr>
        <p:spPr>
          <a:xfrm>
            <a:off x="642996" y="4571216"/>
            <a:ext cx="10906008" cy="1115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Changes in Bicarbonate in Patients at Risk for Obesity Hypoventilation Undergoing Bariatric Surgery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Brian Locke, Conrad Addison,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Somya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Mishra, Krishna Sundar</a:t>
            </a:r>
          </a:p>
        </p:txBody>
      </p:sp>
      <p:pic>
        <p:nvPicPr>
          <p:cNvPr id="7" name="Picture 6" descr="A picture containing text, person, standing, sign&#10;&#10;Description automatically generated">
            <a:extLst>
              <a:ext uri="{FF2B5EF4-FFF2-40B4-BE49-F238E27FC236}">
                <a16:creationId xmlns:a16="http://schemas.microsoft.com/office/drawing/2014/main" id="{8EC05B07-6B16-13A8-9878-1F3EE1F5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70" b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8E26973C-124E-EC01-319F-9D6B7EB2B9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3" r="12684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6A9F4-33B2-2103-F1EB-1D0666510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9" r="592" b="-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EE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49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80803-4001-61D9-A7AB-89BE150A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5438270"/>
            <a:ext cx="10515600" cy="2920415"/>
          </a:xfrm>
        </p:spPr>
        <p:txBody>
          <a:bodyPr/>
          <a:lstStyle/>
          <a:p>
            <a:r>
              <a:rPr lang="en-US" dirty="0"/>
              <a:t>Pooled-analysis of 5 studies (n=335 w/ OHS, n=1037 </a:t>
            </a:r>
            <a:r>
              <a:rPr lang="en-US" dirty="0" err="1"/>
              <a:t>eucapnic</a:t>
            </a:r>
            <a:r>
              <a:rPr lang="en-US" dirty="0"/>
              <a:t> obese)</a:t>
            </a:r>
          </a:p>
          <a:p>
            <a:pPr lvl="1"/>
            <a:r>
              <a:rPr lang="en-US" dirty="0"/>
              <a:t>Serum HCO3 &gt;= 27 </a:t>
            </a:r>
            <a:r>
              <a:rPr lang="en-US" dirty="0" err="1"/>
              <a:t>mEq</a:t>
            </a:r>
            <a:r>
              <a:rPr lang="en-US" dirty="0"/>
              <a:t>/L: </a:t>
            </a:r>
            <a:r>
              <a:rPr lang="en-US" b="1" dirty="0"/>
              <a:t>+LR 3.74; -LR 0.18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EF5AD-8145-5784-437B-EBA87568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78" y="1642562"/>
            <a:ext cx="10312400" cy="351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3C698-8A4E-DE68-14ED-FF0E609C1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23" y="645693"/>
            <a:ext cx="9563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6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BD27-5B1D-8DD4-C497-356B4E769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75803"/>
            <a:ext cx="3990474" cy="4429782"/>
          </a:xfrm>
        </p:spPr>
        <p:txBody>
          <a:bodyPr/>
          <a:lstStyle/>
          <a:p>
            <a:r>
              <a:rPr lang="en-US" dirty="0"/>
              <a:t>“In acclimatized people, the decrease in [HCO3-] is 1.5 </a:t>
            </a:r>
            <a:r>
              <a:rPr lang="en-US" dirty="0" err="1"/>
              <a:t>mEq</a:t>
            </a:r>
            <a:r>
              <a:rPr lang="en-US" dirty="0"/>
              <a:t>/L per each 1000 m”</a:t>
            </a:r>
          </a:p>
          <a:p>
            <a:r>
              <a:rPr lang="en-US" dirty="0"/>
              <a:t>Change in variance?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F0EB6-922E-7F9C-BBB4-CA0BD6EC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547" y="2474753"/>
            <a:ext cx="5900128" cy="4206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3F929-DC03-B8B6-8A2D-50CFAE46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789" y="176463"/>
            <a:ext cx="7157453" cy="207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0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0746-5279-F037-B1F1-04217666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research hypotheses: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9205C-9792-8145-0631-2F86B948E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Surprisingly little is known about the epidemiology Hypercapnic Respiratory Failure</a:t>
            </a:r>
          </a:p>
          <a:p>
            <a:r>
              <a:rPr lang="en-US" dirty="0"/>
              <a:t>Yet, the limited evidence suggests high morbidity and mortality</a:t>
            </a:r>
          </a:p>
          <a:p>
            <a:r>
              <a:rPr lang="en-US" dirty="0"/>
              <a:t>Broad “syndrome” definitions are most useful for improving processes of care, yet no effective processes of care exist for hypercapnic respiratory failure. </a:t>
            </a:r>
          </a:p>
          <a:p>
            <a:pPr lvl="1"/>
            <a:r>
              <a:rPr lang="en-US" dirty="0"/>
              <a:t>’Surviving Sepsis’, LTVV, GDMT, </a:t>
            </a:r>
            <a:r>
              <a:rPr lang="en-US" dirty="0" err="1"/>
              <a:t>etc</a:t>
            </a:r>
            <a:r>
              <a:rPr lang="en-US" dirty="0"/>
              <a:t>…. </a:t>
            </a:r>
          </a:p>
          <a:p>
            <a:r>
              <a:rPr lang="en-US" dirty="0"/>
              <a:t>There is an unmet need to understand: </a:t>
            </a:r>
          </a:p>
          <a:p>
            <a:pPr lvl="1"/>
            <a:r>
              <a:rPr lang="en-US" dirty="0"/>
              <a:t>Who these patients are, what is the personal/societal burden, who should be studied for management strategies. </a:t>
            </a:r>
          </a:p>
        </p:txBody>
      </p:sp>
    </p:spTree>
    <p:extLst>
      <p:ext uri="{BB962C8B-B14F-4D97-AF65-F5344CB8AC3E}">
        <p14:creationId xmlns:p14="http://schemas.microsoft.com/office/powerpoint/2010/main" val="26291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9F2F-A027-CA49-AFE6-A4CB1F5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Changes in Bicarbonate in Patients at Risk for Obesity Hypoventilation Undergoing Bariatric Surgery</a:t>
            </a:r>
            <a:br>
              <a:rPr lang="en-US" sz="2000" dirty="0"/>
            </a:br>
            <a:r>
              <a:rPr lang="en-US" sz="2000" dirty="0"/>
              <a:t>Brian Locke, Conrad Addison, </a:t>
            </a:r>
            <a:r>
              <a:rPr lang="en-US" sz="2000" dirty="0" err="1"/>
              <a:t>Somya</a:t>
            </a:r>
            <a:r>
              <a:rPr lang="en-US" sz="2000" dirty="0"/>
              <a:t> Mishra, Krishna Sundar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EB1D0-9FF9-D8BF-EAFD-05A6BEB91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6" t="24928" r="356" b="-2030"/>
          <a:stretch/>
        </p:blipFill>
        <p:spPr>
          <a:xfrm>
            <a:off x="436224" y="979772"/>
            <a:ext cx="4203700" cy="204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EDF3A4-2126-B4CE-916B-0FDA1832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1333"/>
            <a:ext cx="12192000" cy="465666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8FCC75-82A3-9AC0-9733-DC836CBF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148" y="1590549"/>
            <a:ext cx="5805041" cy="824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ERS 2018: Obesity-related hypoventilation paradigm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C0AFA5-97C5-72FC-0430-2BDB529E6E25}"/>
              </a:ext>
            </a:extLst>
          </p:cNvPr>
          <p:cNvCxnSpPr/>
          <p:nvPr/>
        </p:nvCxnSpPr>
        <p:spPr>
          <a:xfrm>
            <a:off x="128588" y="4071940"/>
            <a:ext cx="11815762" cy="0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265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9F2F-A027-CA49-AFE6-A4CB1F5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Changes in Bicarbonate in Patients at Risk for Obesity Hypoventilation Undergoing Bariatric Surgery</a:t>
            </a:r>
            <a:br>
              <a:rPr lang="en-US" sz="2000" dirty="0"/>
            </a:br>
            <a:r>
              <a:rPr lang="en-US" sz="2000" dirty="0"/>
              <a:t>Brian Locke, Conrad Addison, </a:t>
            </a:r>
            <a:r>
              <a:rPr lang="en-US" sz="2000" dirty="0" err="1"/>
              <a:t>Somya</a:t>
            </a:r>
            <a:r>
              <a:rPr lang="en-US" sz="2000" dirty="0"/>
              <a:t> Mishra, Krishna Sundar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8BCD72-C6C3-2873-CF23-8D5185413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3429000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Hypothesis 1:</a:t>
            </a:r>
            <a:r>
              <a:rPr lang="en-US" dirty="0"/>
              <a:t> [HCO3-] has low enough biologic variation to functional usable surrogate for nocturnal CO2 retention peri-bariatric surgery</a:t>
            </a:r>
          </a:p>
          <a:p>
            <a:pPr lvl="1"/>
            <a:r>
              <a:rPr lang="en-US" dirty="0"/>
              <a:t>Outcome: intra-patient variability in measurement, frequency of metabolic disturbances</a:t>
            </a:r>
          </a:p>
          <a:p>
            <a:r>
              <a:rPr lang="en-US" b="1" dirty="0"/>
              <a:t>Hypothesis 2: </a:t>
            </a:r>
            <a:r>
              <a:rPr lang="el-GR" dirty="0"/>
              <a:t>Δ</a:t>
            </a:r>
            <a:r>
              <a:rPr lang="en-US" dirty="0"/>
              <a:t>[HCO3-] has construct validity as an index of response to interventions that decrease nocturnal CO2 loading</a:t>
            </a:r>
          </a:p>
          <a:p>
            <a:pPr lvl="1"/>
            <a:r>
              <a:rPr lang="el-GR" dirty="0"/>
              <a:t>Δ</a:t>
            </a:r>
            <a:r>
              <a:rPr lang="en-US" dirty="0"/>
              <a:t>[HCO3-] will be higher in patients who lose more weight, or who adhere to CPAP.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64F55-2DFD-DA5C-4840-62EA5929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09653"/>
            <a:ext cx="4635500" cy="196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C61FE-8E66-72B8-6EED-330F7DAD6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909637"/>
            <a:ext cx="57658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0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3BA9E-E8DB-2825-205F-4EB0D112B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73B97-B673-6555-6EE4-92C197917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Retrospective Cohort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Patients:</a:t>
            </a: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Adult patients undergoing bariatric surgery at U of Utah (2011-2016): n=358 had surgery, n=122 included Exclusions: </a:t>
            </a:r>
          </a:p>
          <a:p>
            <a:pPr marL="571500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n=167 no testing or adherence data at our institution; 1 w/ AHI &lt; 5</a:t>
            </a:r>
          </a:p>
          <a:p>
            <a:pPr marL="571500" indent="-571500">
              <a:lnSpc>
                <a:spcPct val="120000"/>
              </a:lnSpc>
            </a:pPr>
            <a:r>
              <a:rPr lang="en-US" sz="5100" dirty="0">
                <a:solidFill>
                  <a:srgbClr val="FF0000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n=68 (36%) meds influencing acid-base; 6 on multiple:</a:t>
            </a:r>
          </a:p>
          <a:p>
            <a:pPr marL="1028700" lvl="1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n=15 on chronic opiates</a:t>
            </a:r>
          </a:p>
          <a:p>
            <a:pPr marL="1028700" lvl="1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n=26 on loop diuretic</a:t>
            </a:r>
          </a:p>
          <a:p>
            <a:pPr marL="1028700" lvl="1" indent="-571500">
              <a:lnSpc>
                <a:spcPct val="120000"/>
              </a:lnSpc>
            </a:pP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n=22 on topiramate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Data:</a:t>
            </a:r>
            <a:r>
              <a:rPr lang="en-US" sz="51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extracted from EHR. Evaluated at pre-op, 6, 12, 24, 36, 48, 60-mo post-op</a:t>
            </a:r>
          </a:p>
          <a:p>
            <a:pPr>
              <a:lnSpc>
                <a:spcPct val="120000"/>
              </a:lnSpc>
            </a:pPr>
            <a:r>
              <a:rPr lang="en-US" sz="52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Key exposure 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(time-varying): Weight (Excess Body Weight Lost; IBW = BMI 22)</a:t>
            </a:r>
          </a:p>
          <a:p>
            <a:pPr>
              <a:lnSpc>
                <a:spcPct val="120000"/>
              </a:lnSpc>
            </a:pPr>
            <a:r>
              <a:rPr lang="en-US" sz="52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Key exposure (time-invariant):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average PAP adherence taken from available remote-tracking flowsheets.</a:t>
            </a:r>
          </a:p>
          <a:p>
            <a:pPr>
              <a:lnSpc>
                <a:spcPct val="120000"/>
              </a:lnSpc>
            </a:pPr>
            <a:r>
              <a:rPr lang="en-US" sz="52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Outcome: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Serum [HCO</a:t>
            </a:r>
            <a:r>
              <a:rPr lang="en-US" sz="5200" baseline="-25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3</a:t>
            </a:r>
            <a:r>
              <a:rPr lang="en-US" sz="5200" baseline="300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-</a:t>
            </a:r>
            <a:r>
              <a:rPr lang="en-US" sz="52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]</a:t>
            </a:r>
          </a:p>
          <a:p>
            <a:pPr>
              <a:lnSpc>
                <a:spcPct val="120000"/>
              </a:lnSpc>
            </a:pPr>
            <a:endParaRPr lang="en-US" sz="5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C533E3A-1D57-90B0-3C14-CA0C82B98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29" y="2981622"/>
            <a:ext cx="3616569" cy="20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24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7694A5-2819-6E5D-EC64-5268E65F3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793038"/>
              </p:ext>
            </p:extLst>
          </p:nvPr>
        </p:nvGraphicFramePr>
        <p:xfrm>
          <a:off x="649908" y="643466"/>
          <a:ext cx="10892186" cy="557107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88839">
                  <a:extLst>
                    <a:ext uri="{9D8B030D-6E8A-4147-A177-3AD203B41FA5}">
                      <a16:colId xmlns:a16="http://schemas.microsoft.com/office/drawing/2014/main" val="2614145809"/>
                    </a:ext>
                  </a:extLst>
                </a:gridCol>
                <a:gridCol w="1460913">
                  <a:extLst>
                    <a:ext uri="{9D8B030D-6E8A-4147-A177-3AD203B41FA5}">
                      <a16:colId xmlns:a16="http://schemas.microsoft.com/office/drawing/2014/main" val="3756402985"/>
                    </a:ext>
                  </a:extLst>
                </a:gridCol>
                <a:gridCol w="1515862">
                  <a:extLst>
                    <a:ext uri="{9D8B030D-6E8A-4147-A177-3AD203B41FA5}">
                      <a16:colId xmlns:a16="http://schemas.microsoft.com/office/drawing/2014/main" val="3696248"/>
                    </a:ext>
                  </a:extLst>
                </a:gridCol>
                <a:gridCol w="1555776">
                  <a:extLst>
                    <a:ext uri="{9D8B030D-6E8A-4147-A177-3AD203B41FA5}">
                      <a16:colId xmlns:a16="http://schemas.microsoft.com/office/drawing/2014/main" val="2763527997"/>
                    </a:ext>
                  </a:extLst>
                </a:gridCol>
                <a:gridCol w="770796">
                  <a:extLst>
                    <a:ext uri="{9D8B030D-6E8A-4147-A177-3AD203B41FA5}">
                      <a16:colId xmlns:a16="http://schemas.microsoft.com/office/drawing/2014/main" val="2607124844"/>
                    </a:ext>
                  </a:extLst>
                </a:gridCol>
              </a:tblGrid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Total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Male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Female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p-value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4176672106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N=122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N=30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N=92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2829385576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Age at surgery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44.0 (37.0-55.0)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42.5 (38.0-54.0)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44.5 (36.0-56.0)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0.80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38146920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BMI (kg/m^2) at surgery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43.0 (39.8-47.8)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41.9 (39.9-45.9)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43.3 (39.8-48.6)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0.21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2269557397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Weight category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0.91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4050742172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Obesity (30-35)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2% (3)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3% (1)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2% (2)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2646303643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Severe Obesity (35-40)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26% (32)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27% (8)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26% (24)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858124789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Severe Obesity (40+)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70% (86)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67% (20)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72% (66)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135763859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Missing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1% (1)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3% (1)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0% (0)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3042071303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Charlson Comorbidity Index at baseline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2.0 (1.0-4.0)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2.5 (1.0-3.0)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2.0 (1.0-4.0)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0.38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9719250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Ever prescribed oxygen?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33% (40)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23% (7)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36% (33)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0.20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510354055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Sleep study available?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81% (99)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70% (21)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85% (78)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0.072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99617055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Diagnostic AHI (events/hr)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23.1 (13.5-47.4)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33.1 (18.5-59.5)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20.4 (12.0-39.5)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0.050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2813330690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OSA Severity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0.30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029437344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Mild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23% (28)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20% (6)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24% (22)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2957009833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Moderate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20% (24)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17% (5)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21% (19)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507524504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  Severe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30% (36)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43% (13)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25% (23)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3928098479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  Missing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28% (34)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20% (6)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30% (28)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287088812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Any CPAP use in </a:t>
                      </a:r>
                      <a:r>
                        <a:rPr lang="en-US" sz="1200" u="none" strike="noStrike" dirty="0" err="1">
                          <a:effectLst/>
                        </a:rPr>
                        <a:t>followup</a:t>
                      </a:r>
                      <a:r>
                        <a:rPr lang="en-US" sz="1200" u="none" strike="noStrike" dirty="0">
                          <a:effectLst/>
                        </a:rPr>
                        <a:t>?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72% (88)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80% (24)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70% (64)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0.27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914116172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CPAP use 70%+ nights?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25% (31)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43% (13)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 (18)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0.009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5361537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Percentage of excess body weight lost at lowest weight during follow-up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0.51 (0.40-0.69)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0.56 (0.42-0.70)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0.51 (0.38-0.67)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0.28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3291399165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HCO3 prior to surgery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22.0 (21.0-24.0)</a:t>
                      </a:r>
                      <a:endParaRPr lang="en-US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22.5 (21.0-24.5)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22.0 (21.0-23.5)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0.17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780597066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sCr before surgery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0.8 (0.8-0.9)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0.9 (0.8-1.0)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0.8 (0.8-0.9)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0.043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1175979543"/>
                  </a:ext>
                </a:extLst>
              </a:tr>
              <a:tr h="2321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Presence of ERS stage 2 or higher OHS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17% (21)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23% (7)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15% (14)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0.31</a:t>
                      </a:r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13" marR="6213" marT="6213" marB="0" anchor="b"/>
                </a:tc>
                <a:extLst>
                  <a:ext uri="{0D108BD9-81ED-4DB2-BD59-A6C34878D82A}">
                    <a16:rowId xmlns:a16="http://schemas.microsoft.com/office/drawing/2014/main" val="3541450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1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1:</a:t>
            </a:r>
            <a:r>
              <a:rPr lang="en-US" dirty="0"/>
              <a:t> [HCO3-] is a usable surrogate for nocturnal CO2 retention peri-bariatric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C0220-C015-118D-EC07-207BD3682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36% excluded for competing metabolic disturbances</a:t>
            </a:r>
          </a:p>
          <a:p>
            <a:r>
              <a:rPr lang="en-US" dirty="0"/>
              <a:t>Intraclass Correlation Coefficient = % of variability explained by who is getting the blood draw (allowing for linear trend):</a:t>
            </a:r>
            <a:r>
              <a:rPr lang="en-US" dirty="0">
                <a:solidFill>
                  <a:srgbClr val="FF0000"/>
                </a:solidFill>
              </a:rPr>
              <a:t> 0.37 (95% CI 0.28-0.47)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121C509-1502-050E-A51E-28CDAE0A5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00400"/>
            <a:ext cx="5486400" cy="36576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1B8FD7-70AA-4758-742F-CB7DBA66F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6400" y="3186972"/>
            <a:ext cx="5319506" cy="35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2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9AFC54A-66D9-8B96-CBD5-4D6679526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989" y="2064117"/>
            <a:ext cx="11810022" cy="442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0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199DA9C-4AFE-900A-4EE7-3F51B2BF5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016" y="1963681"/>
            <a:ext cx="11738545" cy="4401954"/>
          </a:xfrm>
        </p:spPr>
      </p:pic>
    </p:spTree>
    <p:extLst>
      <p:ext uri="{BB962C8B-B14F-4D97-AF65-F5344CB8AC3E}">
        <p14:creationId xmlns:p14="http://schemas.microsoft.com/office/powerpoint/2010/main" val="246025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351C2-BC69-0D1D-A27E-8A64D903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199DA9C-4AFE-900A-4EE7-3F51B2BF5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016" y="1963681"/>
            <a:ext cx="11738545" cy="4401954"/>
          </a:xfrm>
        </p:spPr>
      </p:pic>
    </p:spTree>
    <p:extLst>
      <p:ext uri="{BB962C8B-B14F-4D97-AF65-F5344CB8AC3E}">
        <p14:creationId xmlns:p14="http://schemas.microsoft.com/office/powerpoint/2010/main" val="2708200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AF84-FFA4-99B8-D222-F97760AD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Regression to the mean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BD54B8A-47FC-531D-90E2-344C63CB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431" y="2321169"/>
            <a:ext cx="6952844" cy="41717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F1F429-75F5-A6FE-0155-5713228E3473}"/>
              </a:ext>
            </a:extLst>
          </p:cNvPr>
          <p:cNvSpPr txBox="1">
            <a:spLocks/>
          </p:cNvSpPr>
          <p:nvPr/>
        </p:nvSpPr>
        <p:spPr>
          <a:xfrm>
            <a:off x="5542884" y="1690688"/>
            <a:ext cx="58109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 Ways to address:</a:t>
            </a:r>
          </a:p>
          <a:p>
            <a:r>
              <a:rPr lang="en-US" strike="sngStrike" dirty="0"/>
              <a:t>Control group</a:t>
            </a:r>
          </a:p>
          <a:p>
            <a:r>
              <a:rPr lang="en-US" strike="sngStrike" dirty="0"/>
              <a:t>Multiple baseline measurements</a:t>
            </a:r>
          </a:p>
          <a:p>
            <a:r>
              <a:rPr lang="en-US" dirty="0"/>
              <a:t>Use ANCOVA (aka linear regression) with baseline [HCO3-] as a predictor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F1F194-C663-4198-A55E-08CD7AAE6952}"/>
              </a:ext>
            </a:extLst>
          </p:cNvPr>
          <p:cNvGrpSpPr/>
          <p:nvPr/>
        </p:nvGrpSpPr>
        <p:grpSpPr>
          <a:xfrm>
            <a:off x="6660167" y="3959127"/>
            <a:ext cx="5179742" cy="2308324"/>
            <a:chOff x="6818827" y="3959127"/>
            <a:chExt cx="5179742" cy="2308324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A931CCA9-3865-4A24-05B3-645116937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2928" y="3959127"/>
              <a:ext cx="2855641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  </a:t>
              </a:r>
              <a:r>
                <a: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                  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where   </a:t>
              </a:r>
              <a:r>
                <a:rPr kumimoji="0" lang="en-US" altLang="en-US" sz="13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     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 is the correlation between X and Y </a:t>
              </a:r>
              <a:r>
                <a:rPr kumimoji="0" lang="en-US" altLang="en-US" sz="1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(0.31)</a:t>
              </a: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2" charset="0"/>
                </a:rPr>
                <a:t>. How we use this depends on what data we have and how reliably we can estimate the elements of the equation.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" name="Picture 2" descr="math equation: Y = mu sub Y + rho times sigma Y over sigma X times bracketed X minus mu sub X">
              <a:extLst>
                <a:ext uri="{FF2B5EF4-FFF2-40B4-BE49-F238E27FC236}">
                  <a16:creationId xmlns:a16="http://schemas.microsoft.com/office/drawing/2014/main" id="{49CC5EEF-72AB-BBAE-301B-A358588D0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8827" y="5113289"/>
              <a:ext cx="2032000" cy="57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Symbol: Greek letter rho">
              <a:extLst>
                <a:ext uri="{FF2B5EF4-FFF2-40B4-BE49-F238E27FC236}">
                  <a16:creationId xmlns:a16="http://schemas.microsoft.com/office/drawing/2014/main" id="{544B3EE6-411D-CAD2-C4E4-51B058394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030" y="4598196"/>
              <a:ext cx="203200" cy="21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083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2567-D9B4-0781-A261-89B88FF3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mixed(—effect)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371AF-B114-F9C5-2069-669380636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177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Regression: take some input variables→ predict an outcome ([HCO3-])</a:t>
            </a:r>
          </a:p>
          <a:p>
            <a:r>
              <a:rPr lang="en-US" dirty="0"/>
              <a:t>Idea: Use if data is clustered (repeat measures on the same person, each person belongs to a group, etc.)</a:t>
            </a:r>
          </a:p>
          <a:p>
            <a:pPr lvl="1"/>
            <a:r>
              <a:rPr lang="en-US" dirty="0"/>
              <a:t>Regression prediction has an error compared to observed (‘residual’) – break that down into: how far the person is (on avg) away from the sample mean, and how abnormal the individual measurement is from the persons average. What you get:</a:t>
            </a:r>
          </a:p>
          <a:p>
            <a:pPr lvl="2"/>
            <a:r>
              <a:rPr lang="en-US" dirty="0"/>
              <a:t>The influence of each of the predictors, accounting for the grouping.</a:t>
            </a:r>
          </a:p>
          <a:p>
            <a:pPr lvl="2"/>
            <a:r>
              <a:rPr lang="en-US" dirty="0"/>
              <a:t>Repeated measures of same person are not independent (ICC: 0.37)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DD31301-25A7-EADA-A69D-D46507C70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4500" y="2331787"/>
            <a:ext cx="5397500" cy="3060700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852DEED8-B5BC-2474-179A-966E07DEFBE5}"/>
              </a:ext>
            </a:extLst>
          </p:cNvPr>
          <p:cNvSpPr/>
          <p:nvPr/>
        </p:nvSpPr>
        <p:spPr>
          <a:xfrm rot="10800000">
            <a:off x="8758987" y="4086724"/>
            <a:ext cx="401053" cy="43313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AB5AE603-6A15-F438-F577-5B19D5E41B32}"/>
              </a:ext>
            </a:extLst>
          </p:cNvPr>
          <p:cNvSpPr/>
          <p:nvPr/>
        </p:nvSpPr>
        <p:spPr>
          <a:xfrm rot="10800000">
            <a:off x="8758987" y="4519862"/>
            <a:ext cx="401053" cy="30881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A3962-A245-9FAC-1C02-700AB49F58ED}"/>
              </a:ext>
            </a:extLst>
          </p:cNvPr>
          <p:cNvSpPr txBox="1"/>
          <p:nvPr/>
        </p:nvSpPr>
        <p:spPr>
          <a:xfrm>
            <a:off x="9176085" y="4122822"/>
            <a:ext cx="7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14A96-488A-8E77-A19E-B7D87BEE36F6}"/>
              </a:ext>
            </a:extLst>
          </p:cNvPr>
          <p:cNvSpPr txBox="1"/>
          <p:nvPr/>
        </p:nvSpPr>
        <p:spPr>
          <a:xfrm>
            <a:off x="9160043" y="4472103"/>
            <a:ext cx="7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Intra-</a:t>
            </a:r>
          </a:p>
        </p:txBody>
      </p:sp>
    </p:spTree>
    <p:extLst>
      <p:ext uri="{BB962C8B-B14F-4D97-AF65-F5344CB8AC3E}">
        <p14:creationId xmlns:p14="http://schemas.microsoft.com/office/powerpoint/2010/main" val="242039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C0A9-9FF8-52CC-D94E-F7FAE1E3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common are admissions with hypercapnia?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FF67C-059B-7672-914D-4AAF01FED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New in 2022:</a:t>
            </a:r>
            <a:r>
              <a:rPr lang="en-US" dirty="0"/>
              <a:t> Liverpool AUS, 1 regional hospital services the district</a:t>
            </a:r>
          </a:p>
          <a:p>
            <a:pPr marL="0" indent="0">
              <a:buNone/>
            </a:pPr>
            <a:r>
              <a:rPr lang="en-US" dirty="0"/>
              <a:t>Identified by initial ABG (w/n 24h) PaCO2 over 45, excluded iatrogenic causes/sedation. N=891 people, 1135 blood gasses (repeat hosp.)</a:t>
            </a:r>
          </a:p>
          <a:p>
            <a:pPr marL="0" indent="0">
              <a:buNone/>
            </a:pPr>
            <a:r>
              <a:rPr lang="en-US" dirty="0"/>
              <a:t>Normalized rates of hypercapnia to population demographics</a:t>
            </a:r>
          </a:p>
          <a:p>
            <a:pPr marL="0" indent="0">
              <a:buNone/>
            </a:pPr>
            <a:r>
              <a:rPr lang="en-US" b="1" dirty="0"/>
              <a:t>150 per 100,000 person/year</a:t>
            </a:r>
            <a:r>
              <a:rPr lang="en-US" dirty="0"/>
              <a:t>, Acidosis in 55%. </a:t>
            </a:r>
          </a:p>
          <a:p>
            <a:pPr marL="0" indent="0">
              <a:buNone/>
            </a:pPr>
            <a:r>
              <a:rPr lang="en-US" dirty="0"/>
              <a:t>Compared to Age 45-54: </a:t>
            </a:r>
          </a:p>
          <a:p>
            <a:r>
              <a:rPr lang="en-US" dirty="0"/>
              <a:t>RR 55-64: 2.1</a:t>
            </a:r>
          </a:p>
          <a:p>
            <a:r>
              <a:rPr lang="en-US" dirty="0"/>
              <a:t>RR 65-74: 6.2</a:t>
            </a:r>
          </a:p>
          <a:p>
            <a:r>
              <a:rPr lang="en-US" dirty="0"/>
              <a:t>RR 75-84: 15.7</a:t>
            </a:r>
          </a:p>
          <a:p>
            <a:r>
              <a:rPr lang="en-US" dirty="0"/>
              <a:t>RR 85-94: 26.2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4C53E-5388-BF08-6640-76C7FFFB3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75"/>
          <a:stretch/>
        </p:blipFill>
        <p:spPr>
          <a:xfrm>
            <a:off x="5016406" y="4322136"/>
            <a:ext cx="5301226" cy="14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4550668-2329-9FE8-9537-2BD9F371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Linear mixed model Inputs: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Baseline [HCO3-], Age, Gender, %Nights w/ PAP use, Diagnostic AHI, Excess Body Weight Loss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Missing data: multiple Imputation with chained equations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Interactions between Age*Gender (menopause),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Diag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AHI*CPAP Use, HCO3- dichotomized</a:t>
            </a:r>
            <a:r>
              <a:rPr lang="en-US" sz="2600" dirty="0"/>
              <a:t>: 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effect.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C879-C8BE-FD4A-971C-3F8C033F8BEC}"/>
              </a:ext>
            </a:extLst>
          </p:cNvPr>
          <p:cNvSpPr txBox="1"/>
          <p:nvPr/>
        </p:nvSpPr>
        <p:spPr>
          <a:xfrm>
            <a:off x="4654296" y="4798577"/>
            <a:ext cx="6894576" cy="1428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Marginal Effect: how much does [HCO3-] change during follow-up if you change the predictor variable, holding everything else constant?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655BCB8-1E72-7EF7-30C8-2A3CB1CAB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000240"/>
              </p:ext>
            </p:extLst>
          </p:nvPr>
        </p:nvGraphicFramePr>
        <p:xfrm>
          <a:off x="4654296" y="704902"/>
          <a:ext cx="6894578" cy="376570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46538">
                  <a:extLst>
                    <a:ext uri="{9D8B030D-6E8A-4147-A177-3AD203B41FA5}">
                      <a16:colId xmlns:a16="http://schemas.microsoft.com/office/drawing/2014/main" val="2315628626"/>
                    </a:ext>
                  </a:extLst>
                </a:gridCol>
                <a:gridCol w="1654874">
                  <a:extLst>
                    <a:ext uri="{9D8B030D-6E8A-4147-A177-3AD203B41FA5}">
                      <a16:colId xmlns:a16="http://schemas.microsoft.com/office/drawing/2014/main" val="275417843"/>
                    </a:ext>
                  </a:extLst>
                </a:gridCol>
                <a:gridCol w="1524212">
                  <a:extLst>
                    <a:ext uri="{9D8B030D-6E8A-4147-A177-3AD203B41FA5}">
                      <a16:colId xmlns:a16="http://schemas.microsoft.com/office/drawing/2014/main" val="2815626309"/>
                    </a:ext>
                  </a:extLst>
                </a:gridCol>
                <a:gridCol w="1068954">
                  <a:extLst>
                    <a:ext uri="{9D8B030D-6E8A-4147-A177-3AD203B41FA5}">
                      <a16:colId xmlns:a16="http://schemas.microsoft.com/office/drawing/2014/main" val="757201901"/>
                    </a:ext>
                  </a:extLst>
                </a:gridCol>
              </a:tblGrid>
              <a:tr h="779353">
                <a:tc>
                  <a:txBody>
                    <a:bodyPr/>
                    <a:lstStyle/>
                    <a:p>
                      <a:r>
                        <a:rPr lang="en-US" sz="1500" b="1"/>
                        <a:t>Predictor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b="1"/>
                        <a:t>Marginal Effect </a:t>
                      </a:r>
                    </a:p>
                    <a:p>
                      <a:r>
                        <a:rPr lang="en-US" sz="1500" b="1"/>
                        <a:t>(mEq/L of [HCO3])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b="1"/>
                        <a:t>95% CI</a:t>
                      </a:r>
                    </a:p>
                    <a:p>
                      <a:r>
                        <a:rPr lang="en-US" sz="1500" b="1"/>
                        <a:t>(mEq/L of [HCO3])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b="1"/>
                        <a:t>P-value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3132167789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 dirty="0"/>
                        <a:t>Starting [HCO3-] per </a:t>
                      </a:r>
                      <a:r>
                        <a:rPr lang="en-US" sz="1500" dirty="0" err="1"/>
                        <a:t>mEq</a:t>
                      </a:r>
                      <a:r>
                        <a:rPr lang="en-US" sz="1500" dirty="0"/>
                        <a:t>/L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0.22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0.081 to 0.35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0.002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3397521265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/>
                        <a:t>Months post-op (per 6 mo)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0.11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-0.017 to 2.30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0.09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3560250908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/>
                        <a:t>Age (per decade)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0.35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-0.003 to 0.076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0.07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260183361"/>
                  </a:ext>
                </a:extLst>
              </a:tr>
              <a:tr h="330422">
                <a:tc>
                  <a:txBody>
                    <a:bodyPr/>
                    <a:lstStyle/>
                    <a:p>
                      <a:r>
                        <a:rPr lang="en-US" sz="1500"/>
                        <a:t>Female gender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-0.39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-1.49 to 0.71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0.48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790230500"/>
                  </a:ext>
                </a:extLst>
              </a:tr>
              <a:tr h="554887">
                <a:tc>
                  <a:txBody>
                    <a:bodyPr/>
                    <a:lstStyle/>
                    <a:p>
                      <a:r>
                        <a:rPr lang="en-US" sz="1500"/>
                        <a:t>Compliance (per 10% nights used)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-0.0050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-0.13 to 0.11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0.94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1200568702"/>
                  </a:ext>
                </a:extLst>
              </a:tr>
              <a:tr h="554887">
                <a:tc>
                  <a:txBody>
                    <a:bodyPr/>
                    <a:lstStyle/>
                    <a:p>
                      <a:r>
                        <a:rPr lang="en-US" sz="1500"/>
                        <a:t>Excess body weight lost (per 10%)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0.071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-0.13 to 0.27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 = 0.47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2470713784"/>
                  </a:ext>
                </a:extLst>
              </a:tr>
              <a:tr h="554887">
                <a:tc>
                  <a:txBody>
                    <a:bodyPr/>
                    <a:lstStyle/>
                    <a:p>
                      <a:r>
                        <a:rPr lang="en-US" sz="1500"/>
                        <a:t>Diagnostic AHI (per 10 events/hr)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-0.032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-0.18 to 0.12</a:t>
                      </a:r>
                    </a:p>
                  </a:txBody>
                  <a:tcPr marL="74268" marR="74268" marT="37134" marB="37134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 = 0.68</a:t>
                      </a:r>
                    </a:p>
                  </a:txBody>
                  <a:tcPr marL="74268" marR="74268" marT="37134" marB="37134"/>
                </a:tc>
                <a:extLst>
                  <a:ext uri="{0D108BD9-81ED-4DB2-BD59-A6C34878D82A}">
                    <a16:rowId xmlns:a16="http://schemas.microsoft.com/office/drawing/2014/main" val="1434563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63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93ECC-5629-1387-AAA9-854DCA9F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Hypothesis 2:</a:t>
            </a:r>
            <a:r>
              <a:rPr lang="en-US" dirty="0"/>
              <a:t> </a:t>
            </a:r>
            <a:r>
              <a:rPr lang="el-GR" dirty="0"/>
              <a:t>Δ</a:t>
            </a:r>
            <a:r>
              <a:rPr lang="en-US" dirty="0"/>
              <a:t>[HCO3-] will be higher in patients who lose more weight or who adhere to CPAP.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2DD08-B7EE-C27E-D6E2-8941FF9B8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2600" cy="4351338"/>
          </a:xfrm>
        </p:spPr>
        <p:txBody>
          <a:bodyPr/>
          <a:lstStyle/>
          <a:p>
            <a:r>
              <a:rPr lang="en-US" dirty="0"/>
              <a:t>No. </a:t>
            </a:r>
            <a:r>
              <a:rPr lang="en-US" dirty="0">
                <a:solidFill>
                  <a:srgbClr val="FF0000"/>
                </a:solidFill>
              </a:rPr>
              <a:t>Why not?</a:t>
            </a:r>
          </a:p>
          <a:p>
            <a:pPr lvl="1"/>
            <a:r>
              <a:rPr lang="en-US" dirty="0"/>
              <a:t>Not very much OHS in our group</a:t>
            </a:r>
          </a:p>
          <a:p>
            <a:pPr lvl="2"/>
            <a:r>
              <a:rPr lang="en-US" dirty="0"/>
              <a:t>Elevation? Even with generous correction of 27 → 25 </a:t>
            </a:r>
            <a:r>
              <a:rPr lang="en-US" dirty="0" err="1"/>
              <a:t>mEq</a:t>
            </a:r>
            <a:r>
              <a:rPr lang="en-US" dirty="0"/>
              <a:t>/L (0.55-1.5 </a:t>
            </a:r>
            <a:r>
              <a:rPr lang="en-US" dirty="0" err="1"/>
              <a:t>mEq</a:t>
            </a:r>
            <a:r>
              <a:rPr lang="en-US" dirty="0"/>
              <a:t>/L per 3281 ft above sea level)</a:t>
            </a:r>
          </a:p>
          <a:p>
            <a:pPr lvl="2"/>
            <a:r>
              <a:rPr lang="en-US" dirty="0"/>
              <a:t>Mostly pre-menopausal females; Progesterone protective?</a:t>
            </a:r>
          </a:p>
          <a:p>
            <a:pPr lvl="2"/>
            <a:r>
              <a:rPr lang="en-US" dirty="0"/>
              <a:t>Some already optimized on PAP prior to enrollment? (wouldn’t influence non-adherers)</a:t>
            </a:r>
          </a:p>
          <a:p>
            <a:pPr lvl="1"/>
            <a:r>
              <a:rPr lang="en-US" dirty="0"/>
              <a:t>Competing metabolic acid-base disturbances? </a:t>
            </a:r>
          </a:p>
          <a:p>
            <a:pPr lvl="2"/>
            <a:r>
              <a:rPr lang="en-US" dirty="0"/>
              <a:t>Need stratification by type of weight loss surgery (some chart review)</a:t>
            </a:r>
          </a:p>
          <a:p>
            <a:pPr lvl="1"/>
            <a:r>
              <a:rPr lang="en-US" dirty="0"/>
              <a:t>Maybe the ERS framework is not accurate?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2AB26E-EE27-0748-AED3-F97D638A7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55906"/>
              </p:ext>
            </p:extLst>
          </p:nvPr>
        </p:nvGraphicFramePr>
        <p:xfrm>
          <a:off x="8036549" y="3004820"/>
          <a:ext cx="3723651" cy="2430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1217">
                  <a:extLst>
                    <a:ext uri="{9D8B030D-6E8A-4147-A177-3AD203B41FA5}">
                      <a16:colId xmlns:a16="http://schemas.microsoft.com/office/drawing/2014/main" val="2056870823"/>
                    </a:ext>
                  </a:extLst>
                </a:gridCol>
                <a:gridCol w="1241217">
                  <a:extLst>
                    <a:ext uri="{9D8B030D-6E8A-4147-A177-3AD203B41FA5}">
                      <a16:colId xmlns:a16="http://schemas.microsoft.com/office/drawing/2014/main" val="3757250675"/>
                    </a:ext>
                  </a:extLst>
                </a:gridCol>
                <a:gridCol w="1241217">
                  <a:extLst>
                    <a:ext uri="{9D8B030D-6E8A-4147-A177-3AD203B41FA5}">
                      <a16:colId xmlns:a16="http://schemas.microsoft.com/office/drawing/2014/main" val="2020057961"/>
                    </a:ext>
                  </a:extLst>
                </a:gridCol>
              </a:tblGrid>
              <a:tr h="405130">
                <a:tc gridSpan="3"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ERS Classification of OHS: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200" dirty="0"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2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8300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At risk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l-GR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l-GR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899451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1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Night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No </a:t>
                      </a:r>
                      <a:r>
                        <a:rPr lang="el-GR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4725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2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Night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↑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HCO</a:t>
                      </a:r>
                      <a:r>
                        <a:rPr lang="en-US" sz="2000" baseline="-25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000" baseline="30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84812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3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Day↓V̇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↑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PaCO</a:t>
                      </a:r>
                      <a:r>
                        <a:rPr lang="en-US" sz="2000" baseline="-25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817055"/>
                  </a:ext>
                </a:extLst>
              </a:tr>
              <a:tr h="40513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Stage 4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Day↓V̇</a:t>
                      </a:r>
                      <a:endParaRPr lang="en-US" sz="2000" dirty="0">
                        <a:latin typeface="Calibri" panose="020F0502020204030204" pitchFamily="34" charset="0"/>
                        <a:ea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↑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PaCO</a:t>
                      </a:r>
                      <a:r>
                        <a:rPr lang="en-US" sz="2000" baseline="-25000" dirty="0">
                          <a:latin typeface="Calibri" panose="020F0502020204030204" pitchFamily="34" charset="0"/>
                          <a:ea typeface="Lato" panose="020F0502020204030203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alpha val="853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86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408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915C-D3F2-8409-8887-FBF57DFD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0F0E-EA93-25E5-348A-8636CE346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Barriers to HCO3- usability to track hypoventilation peri-bariatric surgery:</a:t>
            </a:r>
          </a:p>
          <a:p>
            <a:pPr lvl="1"/>
            <a:r>
              <a:rPr lang="en-US" dirty="0"/>
              <a:t>~1/4 to 1/3 on meds expected to interfere with relationship.</a:t>
            </a:r>
          </a:p>
          <a:p>
            <a:pPr lvl="1"/>
            <a:r>
              <a:rPr lang="en-US" dirty="0"/>
              <a:t>Significant variability between measurement of same person.</a:t>
            </a:r>
          </a:p>
          <a:p>
            <a:pPr lvl="1"/>
            <a:r>
              <a:rPr lang="en-US" dirty="0"/>
              <a:t>Did not follow expected trends in improvement among a young, mostly female cohort at altitude with minimal compensatory alkalosis. </a:t>
            </a:r>
          </a:p>
          <a:p>
            <a:pPr lvl="1"/>
            <a:endParaRPr lang="en-US" dirty="0"/>
          </a:p>
          <a:p>
            <a:r>
              <a:rPr lang="en-US" dirty="0"/>
              <a:t>Stratify by surgery</a:t>
            </a:r>
          </a:p>
          <a:p>
            <a:r>
              <a:rPr lang="en-US" dirty="0"/>
              <a:t>Venue? Letter to editor? </a:t>
            </a:r>
          </a:p>
        </p:txBody>
      </p:sp>
    </p:spTree>
    <p:extLst>
      <p:ext uri="{BB962C8B-B14F-4D97-AF65-F5344CB8AC3E}">
        <p14:creationId xmlns:p14="http://schemas.microsoft.com/office/powerpoint/2010/main" val="314284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5846-1D5E-5BBF-29A7-41EE8577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broader research aims?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1A00D-A3A5-3605-8FBB-02ECF6EC8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HCO3- by type of hypercapnic respiratory failure? </a:t>
            </a:r>
          </a:p>
          <a:p>
            <a:pPr lvl="1"/>
            <a:r>
              <a:rPr lang="en-US" dirty="0"/>
              <a:t>Pattern of CO2 loading may differ. </a:t>
            </a:r>
          </a:p>
          <a:p>
            <a:r>
              <a:rPr lang="en-US" dirty="0"/>
              <a:t>HCO3- may not be as good in acutely decompensated respiratory failure (compared to stably diagnosed OHS)</a:t>
            </a:r>
          </a:p>
        </p:txBody>
      </p:sp>
    </p:spTree>
    <p:extLst>
      <p:ext uri="{BB962C8B-B14F-4D97-AF65-F5344CB8AC3E}">
        <p14:creationId xmlns:p14="http://schemas.microsoft.com/office/powerpoint/2010/main" val="3340908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C8B8-85EC-FB5B-F019-0E31F3F65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675D86B-9C77-06B1-EF31-4E1E432F05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58507"/>
              </p:ext>
            </p:extLst>
          </p:nvPr>
        </p:nvGraphicFramePr>
        <p:xfrm>
          <a:off x="838200" y="1825625"/>
          <a:ext cx="105156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7316743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88692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TriNetX</a:t>
                      </a:r>
                      <a:r>
                        <a:rPr lang="en-US" dirty="0"/>
                        <a:t> / EMR Phenotype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Bicarbonate in  Bariatric Surgery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16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08543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A47F1A6-B077-83C4-5476-D98D3974D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755" y="2353844"/>
            <a:ext cx="2336800" cy="237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6E9F0-19EB-D8D0-41B0-59ED26853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32" y="2332220"/>
            <a:ext cx="2431976" cy="2492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A9D822-7EB8-319E-D377-895804119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4990766"/>
            <a:ext cx="33909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4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2A9E-620D-898B-68AD-E968CF0E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to this work: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D1BC2-E103-2C9B-607C-EF671449E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hypercapnic respiratory failure a useful ‘syndrome’ epidemiologically?</a:t>
            </a:r>
          </a:p>
          <a:p>
            <a:pPr lvl="1"/>
            <a:r>
              <a:rPr lang="en-US" dirty="0"/>
              <a:t>It clearly is important diagnostically</a:t>
            </a:r>
          </a:p>
          <a:p>
            <a:pPr lvl="1"/>
            <a:r>
              <a:rPr lang="en-US" dirty="0"/>
              <a:t>Are different causes of hypercapnic respiratory failure more similar, or less?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84594-3312-C486-65BB-B08D3144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5338763"/>
            <a:ext cx="7645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28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5166-F543-821B-52B8-C2320575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next steps: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11AA9-15C9-52AB-EB22-5C410D747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Is hypercapnic respiratory failure becoming more common? </a:t>
            </a:r>
          </a:p>
          <a:p>
            <a:r>
              <a:rPr lang="en-US" dirty="0"/>
              <a:t>What are the most common causes of hypercapnic respiratory failure? </a:t>
            </a:r>
          </a:p>
          <a:p>
            <a:pPr lvl="1"/>
            <a:r>
              <a:rPr lang="en-US" dirty="0"/>
              <a:t>Possible study design: </a:t>
            </a:r>
          </a:p>
          <a:p>
            <a:r>
              <a:rPr lang="en-US" dirty="0"/>
              <a:t>What proportion of hypercapnia include OSA as a contributing cause? </a:t>
            </a:r>
          </a:p>
          <a:p>
            <a:r>
              <a:rPr lang="en-US" dirty="0"/>
              <a:t>Does ambient air pollution increase the risk of hypercapnic respiratory failure</a:t>
            </a:r>
          </a:p>
          <a:p>
            <a:r>
              <a:rPr lang="en-US" dirty="0"/>
              <a:t>Can you extract clinically salient aspects of hypercapnic respiratory failure – can’t breathe won’t breathe – from the chart. </a:t>
            </a:r>
          </a:p>
          <a:p>
            <a:pPr lvl="1"/>
            <a:r>
              <a:rPr lang="en-US" dirty="0" err="1"/>
              <a:t>Subphenotyping</a:t>
            </a:r>
            <a:r>
              <a:rPr lang="en-US" dirty="0"/>
              <a:t>: best when supported by plausible mechanisms. </a:t>
            </a:r>
          </a:p>
        </p:txBody>
      </p:sp>
    </p:spTree>
    <p:extLst>
      <p:ext uri="{BB962C8B-B14F-4D97-AF65-F5344CB8AC3E}">
        <p14:creationId xmlns:p14="http://schemas.microsoft.com/office/powerpoint/2010/main" val="773494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6C0A9-9FF8-52CC-D94E-F7FAE1E3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common are admissions with hypercapnia?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FF67C-059B-7672-914D-4AAF01FED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New in 2022:</a:t>
            </a:r>
            <a:r>
              <a:rPr lang="en-US" dirty="0"/>
              <a:t> Liverpool AUS, 1 regional hospital services the district</a:t>
            </a:r>
          </a:p>
          <a:p>
            <a:pPr marL="0" indent="0">
              <a:buNone/>
            </a:pPr>
            <a:r>
              <a:rPr lang="en-US" dirty="0"/>
              <a:t>Identified by initial ABG (w/n 24h) PaCO2 over 45, excluded iatrogenic causes/sedation. N=891 people, 1135 blood gasses (repeat hosp.)</a:t>
            </a:r>
          </a:p>
          <a:p>
            <a:pPr marL="0" indent="0">
              <a:buNone/>
            </a:pPr>
            <a:r>
              <a:rPr lang="en-US" dirty="0"/>
              <a:t>Normalized rates of hypercapnia to population demographics</a:t>
            </a:r>
          </a:p>
          <a:p>
            <a:pPr marL="0" indent="0">
              <a:buNone/>
            </a:pPr>
            <a:r>
              <a:rPr lang="en-US" b="1" dirty="0"/>
              <a:t>150 per 100,000 person/year</a:t>
            </a:r>
            <a:r>
              <a:rPr lang="en-US" dirty="0"/>
              <a:t>, Acidosis in 55%. </a:t>
            </a:r>
          </a:p>
          <a:p>
            <a:pPr marL="0" indent="0">
              <a:buNone/>
            </a:pPr>
            <a:r>
              <a:rPr lang="en-US" dirty="0"/>
              <a:t>Compared to Age 45-54: </a:t>
            </a:r>
          </a:p>
          <a:p>
            <a:r>
              <a:rPr lang="en-US" dirty="0"/>
              <a:t>RR 55-64: 2.1</a:t>
            </a:r>
          </a:p>
          <a:p>
            <a:r>
              <a:rPr lang="en-US" dirty="0"/>
              <a:t>RR 65-74: 6.2</a:t>
            </a:r>
          </a:p>
          <a:p>
            <a:r>
              <a:rPr lang="en-US" dirty="0"/>
              <a:t>RR 75-84: 15.7</a:t>
            </a:r>
          </a:p>
          <a:p>
            <a:r>
              <a:rPr lang="en-US" dirty="0"/>
              <a:t>RR 85-94: 26.2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D0522-9AD1-CF95-F51F-AA3BE512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4515184"/>
            <a:ext cx="8191500" cy="215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BE1C1-C085-CFEF-D8E1-43B554693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3" y="3442288"/>
            <a:ext cx="3364832" cy="127843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DC3D6F-CFD7-9587-E3B0-A765FCD92E2D}"/>
              </a:ext>
            </a:extLst>
          </p:cNvPr>
          <p:cNvCxnSpPr/>
          <p:nvPr/>
        </p:nvCxnSpPr>
        <p:spPr>
          <a:xfrm>
            <a:off x="7161798" y="5594684"/>
            <a:ext cx="374683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91CA9C-6443-7A69-CF08-3784E98D2A86}"/>
              </a:ext>
            </a:extLst>
          </p:cNvPr>
          <p:cNvCxnSpPr>
            <a:cxnSpLocks/>
          </p:cNvCxnSpPr>
          <p:nvPr/>
        </p:nvCxnSpPr>
        <p:spPr>
          <a:xfrm>
            <a:off x="3419300" y="5955631"/>
            <a:ext cx="74893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CFFD7B-7C01-9106-DEAC-8239925A5DC8}"/>
              </a:ext>
            </a:extLst>
          </p:cNvPr>
          <p:cNvCxnSpPr/>
          <p:nvPr/>
        </p:nvCxnSpPr>
        <p:spPr>
          <a:xfrm>
            <a:off x="3436092" y="6260431"/>
            <a:ext cx="15890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9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F6086-FED3-52CE-0A83-DE99E6D8C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4" y="219910"/>
            <a:ext cx="5283197" cy="184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6321F-AD17-30B9-CF62-4F099B068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54" y="1946241"/>
            <a:ext cx="3700713" cy="28423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445299-AD40-A3DB-5CC3-0464BD6D8E7B}"/>
              </a:ext>
            </a:extLst>
          </p:cNvPr>
          <p:cNvGrpSpPr/>
          <p:nvPr/>
        </p:nvGrpSpPr>
        <p:grpSpPr>
          <a:xfrm>
            <a:off x="6881060" y="1657517"/>
            <a:ext cx="4735429" cy="823828"/>
            <a:chOff x="287754" y="5304257"/>
            <a:chExt cx="4735429" cy="8238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D7D2C0-E876-2355-F4C5-49C1A65B3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43" r="15568" b="20914"/>
            <a:stretch/>
          </p:blipFill>
          <p:spPr>
            <a:xfrm>
              <a:off x="287754" y="5304257"/>
              <a:ext cx="4460709" cy="82382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3B5DDA6-45C6-3371-D89C-370398A6D0D8}"/>
                </a:ext>
              </a:extLst>
            </p:cNvPr>
            <p:cNvCxnSpPr/>
            <p:nvPr/>
          </p:nvCxnSpPr>
          <p:spPr>
            <a:xfrm>
              <a:off x="830842" y="5875421"/>
              <a:ext cx="1922718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35B2BB-1BE1-0DE5-4317-32929A8CAC04}"/>
                </a:ext>
              </a:extLst>
            </p:cNvPr>
            <p:cNvSpPr txBox="1"/>
            <p:nvPr/>
          </p:nvSpPr>
          <p:spPr>
            <a:xfrm>
              <a:off x="2793331" y="5684087"/>
              <a:ext cx="2229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Hypercapnia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1ACDE6C-ABA4-4B80-D1AD-36A220EE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050" y="644917"/>
            <a:ext cx="4732749" cy="59659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Are admissions with hypercapnia becoming more common?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B3FA6D58-2FB0-2FD6-D20D-471F79F56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817348" y="6372517"/>
            <a:ext cx="3606800" cy="50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A2B9F-5ADE-4ACD-FA76-8B1169265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217" y="4319292"/>
            <a:ext cx="2815002" cy="2270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9E909B-737E-ABD8-806D-CB9070668DDE}"/>
              </a:ext>
            </a:extLst>
          </p:cNvPr>
          <p:cNvSpPr txBox="1"/>
          <p:nvPr/>
        </p:nvSpPr>
        <p:spPr>
          <a:xfrm>
            <a:off x="4764505" y="4203031"/>
            <a:ext cx="211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Obesity Rates- USA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FA140F-FFD8-48AF-7F2B-1513A40DB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18"/>
          <a:stretch/>
        </p:blipFill>
        <p:spPr>
          <a:xfrm>
            <a:off x="8096751" y="5397982"/>
            <a:ext cx="3602606" cy="1460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97056C-8D1C-561B-8D8C-08BBA2EE8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359" y="4531154"/>
            <a:ext cx="4460709" cy="9233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06E128-0DD5-0482-3B87-1A4ABF215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4035" y="2915800"/>
            <a:ext cx="6262640" cy="12916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D3EBD4-E523-7453-CCA9-FBC1DBD3A791}"/>
              </a:ext>
            </a:extLst>
          </p:cNvPr>
          <p:cNvCxnSpPr>
            <a:cxnSpLocks/>
          </p:cNvCxnSpPr>
          <p:nvPr/>
        </p:nvCxnSpPr>
        <p:spPr>
          <a:xfrm>
            <a:off x="7833221" y="5011986"/>
            <a:ext cx="20166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C0E0FE-8DAB-C623-1CFD-3C63EE7999C5}"/>
              </a:ext>
            </a:extLst>
          </p:cNvPr>
          <p:cNvCxnSpPr>
            <a:cxnSpLocks/>
          </p:cNvCxnSpPr>
          <p:nvPr/>
        </p:nvCxnSpPr>
        <p:spPr>
          <a:xfrm>
            <a:off x="5967663" y="4126035"/>
            <a:ext cx="26760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0FACDB9-C919-E925-345D-EE229C443E9F}"/>
              </a:ext>
            </a:extLst>
          </p:cNvPr>
          <p:cNvSpPr/>
          <p:nvPr/>
        </p:nvSpPr>
        <p:spPr>
          <a:xfrm>
            <a:off x="1083526" y="4867971"/>
            <a:ext cx="1435085" cy="497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ICD Code for 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061AD-913D-7BCC-57DF-DFCB62137642}"/>
              </a:ext>
            </a:extLst>
          </p:cNvPr>
          <p:cNvSpPr txBox="1"/>
          <p:nvPr/>
        </p:nvSpPr>
        <p:spPr>
          <a:xfrm>
            <a:off x="627898" y="5481660"/>
            <a:ext cx="224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This method will not work for hypercapnia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A60314-D9D0-C1B0-F540-76F4C11F37BB}"/>
              </a:ext>
            </a:extLst>
          </p:cNvPr>
          <p:cNvSpPr txBox="1"/>
          <p:nvPr/>
        </p:nvSpPr>
        <p:spPr>
          <a:xfrm>
            <a:off x="8643675" y="2473279"/>
            <a:ext cx="224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Maybe?</a:t>
            </a:r>
          </a:p>
        </p:txBody>
      </p:sp>
    </p:spTree>
    <p:extLst>
      <p:ext uri="{BB962C8B-B14F-4D97-AF65-F5344CB8AC3E}">
        <p14:creationId xmlns:p14="http://schemas.microsoft.com/office/powerpoint/2010/main" val="4149076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0C9794-E905-A5FC-11B8-DB2E1B045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5" r="7703"/>
          <a:stretch/>
        </p:blipFill>
        <p:spPr>
          <a:xfrm>
            <a:off x="3481136" y="3975841"/>
            <a:ext cx="4840659" cy="121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80EE1-8A92-7C6F-76F5-D57061F1C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3" y="891599"/>
            <a:ext cx="4206918" cy="155539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E9508F-FBB0-D20A-FB90-D17333736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729511"/>
            <a:ext cx="5257800" cy="2061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EECE4-38D1-EC75-8F53-6510E019B7F2}"/>
              </a:ext>
            </a:extLst>
          </p:cNvPr>
          <p:cNvSpPr/>
          <p:nvPr/>
        </p:nvSpPr>
        <p:spPr>
          <a:xfrm>
            <a:off x="0" y="2680079"/>
            <a:ext cx="5127871" cy="1503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Admitted (ICU or floor) with one of the following diagnostic codes: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J96.02 (acute hypercapnic respiratory failure)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J96.22 (acute and chronic respiratory failure with hypercapnia)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J96.92 (respiratory failure unspecified with hypercapnia)</a:t>
            </a:r>
          </a:p>
          <a:p>
            <a:r>
              <a:rPr lang="en-US" sz="1400" dirty="0">
                <a:solidFill>
                  <a:schemeClr val="tx1"/>
                </a:solidFill>
              </a:rPr>
              <a:t>J96.12 (chronic respiratory failure with hypercapnia)</a:t>
            </a:r>
          </a:p>
          <a:p>
            <a:r>
              <a:rPr lang="en-US" sz="1400" dirty="0">
                <a:solidFill>
                  <a:schemeClr val="tx1"/>
                </a:solidFill>
              </a:rPr>
              <a:t>E66.2 (morbid obesity with hypoventilation)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8BC104-3A62-987E-4C1B-F3BC9D534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15" y="914892"/>
            <a:ext cx="4260305" cy="155087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80A21C5-477A-87F5-B12C-E38C2DAF5220}"/>
              </a:ext>
            </a:extLst>
          </p:cNvPr>
          <p:cNvSpPr txBox="1">
            <a:spLocks/>
          </p:cNvSpPr>
          <p:nvPr/>
        </p:nvSpPr>
        <p:spPr>
          <a:xfrm>
            <a:off x="3455255" y="2027849"/>
            <a:ext cx="3973046" cy="673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30d Readmission rate: 23% (2/3 recurrence)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~= CHF. &gt; than MI, AECOPD, </a:t>
            </a:r>
            <a:r>
              <a:rPr lang="en-US" sz="1400" dirty="0" err="1"/>
              <a:t>PNa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D52418-0876-277E-FD20-FBC553602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087" y="1743763"/>
            <a:ext cx="3845680" cy="285715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5B1413A-F722-513C-FDE6-FCACD9E843AD}"/>
              </a:ext>
            </a:extLst>
          </p:cNvPr>
          <p:cNvSpPr/>
          <p:nvPr/>
        </p:nvSpPr>
        <p:spPr>
          <a:xfrm>
            <a:off x="6794515" y="3332042"/>
            <a:ext cx="3845680" cy="5207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Admitted to hospital (Floor or ICU) with ABG showing PaCO2 over 45 mmHg and pH 7.35-7.45</a:t>
            </a:r>
          </a:p>
        </p:txBody>
      </p:sp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49FB5EA6-ABAC-C51C-16B3-F5FED49C5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189370"/>
              </p:ext>
            </p:extLst>
          </p:nvPr>
        </p:nvGraphicFramePr>
        <p:xfrm>
          <a:off x="3521069" y="5259674"/>
          <a:ext cx="3956517" cy="15856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39">
                  <a:extLst>
                    <a:ext uri="{9D8B030D-6E8A-4147-A177-3AD203B41FA5}">
                      <a16:colId xmlns:a16="http://schemas.microsoft.com/office/drawing/2014/main" val="2494068991"/>
                    </a:ext>
                  </a:extLst>
                </a:gridCol>
                <a:gridCol w="1318839">
                  <a:extLst>
                    <a:ext uri="{9D8B030D-6E8A-4147-A177-3AD203B41FA5}">
                      <a16:colId xmlns:a16="http://schemas.microsoft.com/office/drawing/2014/main" val="2135013941"/>
                    </a:ext>
                  </a:extLst>
                </a:gridCol>
                <a:gridCol w="1318839">
                  <a:extLst>
                    <a:ext uri="{9D8B030D-6E8A-4147-A177-3AD203B41FA5}">
                      <a16:colId xmlns:a16="http://schemas.microsoft.com/office/drawing/2014/main" val="3603991700"/>
                    </a:ext>
                  </a:extLst>
                </a:gridCol>
              </a:tblGrid>
              <a:tr h="29234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COPD (2/3)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 COPD (1/3)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1882643476"/>
                  </a:ext>
                </a:extLst>
              </a:tr>
              <a:tr h="501441">
                <a:tc>
                  <a:txBody>
                    <a:bodyPr/>
                    <a:lstStyle/>
                    <a:p>
                      <a:r>
                        <a:rPr lang="en-US" sz="1400" dirty="0"/>
                        <a:t>AHI Median </a:t>
                      </a:r>
                    </a:p>
                    <a:p>
                      <a:r>
                        <a:rPr lang="en-US" sz="1400" dirty="0"/>
                        <a:t>[IQR]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31.9 </a:t>
                      </a:r>
                    </a:p>
                    <a:p>
                      <a:r>
                        <a:rPr lang="en-US" sz="1400" dirty="0"/>
                        <a:t>[14.3, 45.6]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66.0</a:t>
                      </a:r>
                    </a:p>
                    <a:p>
                      <a:r>
                        <a:rPr lang="en-US" sz="1400" dirty="0"/>
                        <a:t> [48.0, 83.8]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1408662376"/>
                  </a:ext>
                </a:extLst>
              </a:tr>
              <a:tr h="292341">
                <a:tc>
                  <a:txBody>
                    <a:bodyPr/>
                    <a:lstStyle/>
                    <a:p>
                      <a:r>
                        <a:rPr lang="en-US" sz="1400" dirty="0"/>
                        <a:t>AHI &gt; 5 present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66%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94%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3796911102"/>
                  </a:ext>
                </a:extLst>
              </a:tr>
              <a:tr h="424436">
                <a:tc>
                  <a:txBody>
                    <a:bodyPr/>
                    <a:lstStyle/>
                    <a:p>
                      <a:r>
                        <a:rPr lang="en-US" sz="1400" dirty="0"/>
                        <a:t>AHI &gt; 15 present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51%</a:t>
                      </a:r>
                    </a:p>
                  </a:txBody>
                  <a:tcPr marL="72828" marR="72828" marT="36414" marB="3641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81%</a:t>
                      </a:r>
                    </a:p>
                  </a:txBody>
                  <a:tcPr marL="72828" marR="72828" marT="36414" marB="36414"/>
                </a:tc>
                <a:extLst>
                  <a:ext uri="{0D108BD9-81ED-4DB2-BD59-A6C34878D82A}">
                    <a16:rowId xmlns:a16="http://schemas.microsoft.com/office/drawing/2014/main" val="747152790"/>
                  </a:ext>
                </a:extLst>
              </a:tr>
            </a:tbl>
          </a:graphicData>
        </a:graphic>
      </p:graphicFrame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E8F921A-7213-8F0E-4345-9A0BC8D8987A}"/>
              </a:ext>
            </a:extLst>
          </p:cNvPr>
          <p:cNvSpPr/>
          <p:nvPr/>
        </p:nvSpPr>
        <p:spPr>
          <a:xfrm>
            <a:off x="7083644" y="5734104"/>
            <a:ext cx="3050725" cy="10567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1. Admitted to the ICU</a:t>
            </a:r>
          </a:p>
          <a:p>
            <a:r>
              <a:rPr lang="en-US" sz="1400" dirty="0">
                <a:solidFill>
                  <a:schemeClr val="tx1"/>
                </a:solidFill>
              </a:rPr>
              <a:t>2. PaCO2 greater than 47.25 mmHg</a:t>
            </a:r>
          </a:p>
          <a:p>
            <a:r>
              <a:rPr lang="en-US" sz="1400" dirty="0">
                <a:solidFill>
                  <a:schemeClr val="tx1"/>
                </a:solidFill>
              </a:rPr>
              <a:t>3. Procedure code for non-invasive ventilation or invasive mechanical ventilation initiation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B6BF255-8626-C9B3-26B3-C9CE69EA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Admissions with hypercapnia indicate high risk of morbidity; may be driven by treatable conditions</a:t>
            </a:r>
          </a:p>
        </p:txBody>
      </p:sp>
    </p:spTree>
    <p:extLst>
      <p:ext uri="{BB962C8B-B14F-4D97-AF65-F5344CB8AC3E}">
        <p14:creationId xmlns:p14="http://schemas.microsoft.com/office/powerpoint/2010/main" val="366950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D9C319-51C4-4B3F-AEB3-47BB3616F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91A48C-0E6A-045C-407C-70467FF171ED}"/>
              </a:ext>
            </a:extLst>
          </p:cNvPr>
          <p:cNvSpPr txBox="1">
            <a:spLocks/>
          </p:cNvSpPr>
          <p:nvPr/>
        </p:nvSpPr>
        <p:spPr>
          <a:xfrm>
            <a:off x="7631933" y="365125"/>
            <a:ext cx="3952071" cy="5530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b="1" dirty="0"/>
              <a:t>Common Methods of Identifying Hypercapnic Respiratory Failure Produce Meaningfully Different Cohorts</a:t>
            </a:r>
            <a:br>
              <a:rPr lang="en-US" sz="3600" dirty="0"/>
            </a:br>
            <a:r>
              <a:rPr lang="en-US" sz="2800" dirty="0"/>
              <a:t>Brian Locke</a:t>
            </a:r>
          </a:p>
          <a:p>
            <a:pPr algn="l">
              <a:spcAft>
                <a:spcPts val="600"/>
              </a:spcAft>
            </a:pPr>
            <a:r>
              <a:rPr lang="en-US" sz="2800" dirty="0"/>
              <a:t>Krishna Sundar</a:t>
            </a:r>
          </a:p>
          <a:p>
            <a:pPr algn="l">
              <a:spcAft>
                <a:spcPts val="600"/>
              </a:spcAft>
            </a:pPr>
            <a:r>
              <a:rPr lang="en-US" sz="2800" dirty="0"/>
              <a:t>Jeanette Brown</a:t>
            </a:r>
          </a:p>
          <a:p>
            <a:pPr algn="l">
              <a:spcAft>
                <a:spcPts val="600"/>
              </a:spcAft>
            </a:pPr>
            <a:r>
              <a:rPr lang="en-US" sz="2800" dirty="0" err="1"/>
              <a:t>Ramikiran</a:t>
            </a:r>
            <a:r>
              <a:rPr lang="en-US" sz="2800" dirty="0"/>
              <a:t> </a:t>
            </a:r>
            <a:r>
              <a:rPr lang="en-US" sz="2800" dirty="0" err="1"/>
              <a:t>Gouripeddi</a:t>
            </a:r>
            <a:endParaRPr lang="en-US" sz="2800" dirty="0"/>
          </a:p>
        </p:txBody>
      </p:sp>
      <p:pic>
        <p:nvPicPr>
          <p:cNvPr id="3" name="Picture 2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F17935B1-6B4A-D1FE-8364-D25D0F36D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596"/>
          <a:stretch/>
        </p:blipFill>
        <p:spPr>
          <a:xfrm>
            <a:off x="20" y="10"/>
            <a:ext cx="71885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7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9F2F-A027-CA49-AFE6-A4CB1F53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9EB6AB-E17C-78C3-CC86-8D5BFF160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87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Hypothesis 1: </a:t>
            </a:r>
            <a:r>
              <a:rPr lang="en-US" dirty="0"/>
              <a:t>The methods used in prior studies of hypercapnic respiratory failure (billing code-, procedural code-, and blood-gas-based criteria) identify different patients. </a:t>
            </a:r>
          </a:p>
          <a:p>
            <a:pPr lvl="1"/>
            <a:r>
              <a:rPr lang="en-US" dirty="0"/>
              <a:t>Outcome: Relative Sensitivity; Positive Predictive Agreement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Hypothesis 2: </a:t>
            </a:r>
            <a:r>
              <a:rPr lang="en-US" dirty="0"/>
              <a:t>The cohorts created by these differ methods differ in risk for outcomes of interest, which hampers interpretation of these studies.</a:t>
            </a:r>
          </a:p>
          <a:p>
            <a:pPr lvl="1"/>
            <a:r>
              <a:rPr lang="en-US" dirty="0"/>
              <a:t>Outcome: distribution of age, ethnicity, BMI, and frequency of coexisting diagnoses (OSA, opiate use disorder, COPD, CHF, and neuromuscular disease)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A2A44-A9AA-753E-AE5E-8333EE5D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68" y="1056270"/>
            <a:ext cx="4219015" cy="144286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4B5994-AA87-1C7D-CDD5-F9A3200E3F4B}"/>
              </a:ext>
            </a:extLst>
          </p:cNvPr>
          <p:cNvSpPr/>
          <p:nvPr/>
        </p:nvSpPr>
        <p:spPr>
          <a:xfrm>
            <a:off x="4916583" y="1236409"/>
            <a:ext cx="5804785" cy="1004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69 Million MRNs aggregated from 50 academic medical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Deidentified patient level data, including admissions, diagnoses, medications, procedures, and lab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Missing data? </a:t>
            </a:r>
          </a:p>
        </p:txBody>
      </p:sp>
    </p:spTree>
    <p:extLst>
      <p:ext uri="{BB962C8B-B14F-4D97-AF65-F5344CB8AC3E}">
        <p14:creationId xmlns:p14="http://schemas.microsoft.com/office/powerpoint/2010/main" val="6404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A12-E78F-9F4A-BB96-3F353CF1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137"/>
            <a:ext cx="5368636" cy="453361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Preliminary Results</a:t>
            </a:r>
            <a:endParaRPr lang="en-US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ICD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19.8%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47.0%</a:t>
            </a:r>
          </a:p>
          <a:p>
            <a:pPr>
              <a:lnSpc>
                <a:spcPct val="120000"/>
              </a:lnSpc>
            </a:pPr>
            <a:endParaRPr lang="en-US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NIV Group: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Relative sensitivity (vs ABG): 15.2%</a:t>
            </a:r>
          </a:p>
          <a:p>
            <a:pPr marL="571500" indent="-571500">
              <a:lnSpc>
                <a:spcPct val="120000"/>
              </a:lnSpc>
            </a:pPr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Positive Predictive Agreement (vs ABG): 45.2%</a:t>
            </a:r>
          </a:p>
          <a:p>
            <a:endParaRPr lang="en-US" dirty="0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0CCA0A26-8385-5846-95DC-E86C679E7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768" y="666574"/>
            <a:ext cx="7366468" cy="55248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88D90CB-0EDE-5D0F-B8DF-BE806B48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3"/>
            <a:ext cx="10515600" cy="6695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dirty="0"/>
              <a:t>Common Methods of Identifying Hypercapnic Respiratory Failure Produce Meaningfully Different Cohorts</a:t>
            </a:r>
            <a:br>
              <a:rPr lang="en-US" sz="2000" dirty="0"/>
            </a:br>
            <a:r>
              <a:rPr lang="en-US" sz="2000" dirty="0"/>
              <a:t>Brian Locke, Krishna Sundar, Jeanette Brown, </a:t>
            </a:r>
            <a:r>
              <a:rPr lang="en-US" sz="2000" dirty="0" err="1"/>
              <a:t>Ramikiran</a:t>
            </a:r>
            <a:r>
              <a:rPr lang="en-US" sz="2000" dirty="0"/>
              <a:t> </a:t>
            </a:r>
            <a:r>
              <a:rPr lang="en-US" sz="2000" dirty="0" err="1"/>
              <a:t>Gouripeddi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2794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16310</TotalTime>
  <Words>3871</Words>
  <Application>Microsoft Macintosh PowerPoint</Application>
  <PresentationFormat>Widescreen</PresentationFormat>
  <Paragraphs>556</Paragraphs>
  <Slides>36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Lato</vt:lpstr>
      <vt:lpstr>Times</vt:lpstr>
      <vt:lpstr>Wingdings</vt:lpstr>
      <vt:lpstr>Office Theme</vt:lpstr>
      <vt:lpstr>Brian Locke R.I.P. May/2022</vt:lpstr>
      <vt:lpstr>Overall research hypotheses:</vt:lpstr>
      <vt:lpstr>How common are admissions with hypercapnia?</vt:lpstr>
      <vt:lpstr>How common are admissions with hypercapnia?</vt:lpstr>
      <vt:lpstr>Are admissions with hypercapnia becoming more common?</vt:lpstr>
      <vt:lpstr>Admissions with hypercapnia indicate high risk of morbidity; may be driven by treatable conditions</vt:lpstr>
      <vt:lpstr>PowerPoint Presentation</vt:lpstr>
      <vt:lpstr>Common Methods of Identifying Hypercapnic Respiratory Failure Produce Meaningfully Different Cohorts Brian Locke, Krishna Sundar, Jeanette Brown, Ramikiran Gouripeddi</vt:lpstr>
      <vt:lpstr>Common Methods of Identifying Hypercapnic Respiratory Failure Produce Meaningfully Different Cohorts Brian Locke, Krishna Sundar, Jeanette Brown, Ramikiran Gouripeddi</vt:lpstr>
      <vt:lpstr>Common Methods of Identifying Hypercapnic Respiratory Failure Produce Meaningfully Different Cohorts Brian Locke, Krishna Sundar, Jeanette Brown, Ramikiran Gouripeddi</vt:lpstr>
      <vt:lpstr>PowerPoint Presentation</vt:lpstr>
      <vt:lpstr>Computable Phenotype</vt:lpstr>
      <vt:lpstr>Study design: </vt:lpstr>
      <vt:lpstr>Study design: </vt:lpstr>
      <vt:lpstr>Study design: </vt:lpstr>
      <vt:lpstr>Caveats:</vt:lpstr>
      <vt:lpstr>PowerPoint Presentation</vt:lpstr>
      <vt:lpstr>PowerPoint Presentation</vt:lpstr>
      <vt:lpstr>PowerPoint Presentation</vt:lpstr>
      <vt:lpstr>Changes in Bicarbonate in Patients at Risk for Obesity Hypoventilation Undergoing Bariatric Surgery Brian Locke, Conrad Addison, Somya Mishra, Krishna Sundar</vt:lpstr>
      <vt:lpstr>Changes in Bicarbonate in Patients at Risk for Obesity Hypoventilation Undergoing Bariatric Surgery Brian Locke, Conrad Addison, Somya Mishra, Krishna Sundar</vt:lpstr>
      <vt:lpstr>Methods</vt:lpstr>
      <vt:lpstr>PowerPoint Presentation</vt:lpstr>
      <vt:lpstr>Hypothesis 1: [HCO3-] is a usable surrogate for nocturnal CO2 retention peri-bariatric surgery</vt:lpstr>
      <vt:lpstr>Hypothesis 2: Δ[HCO3-] will be higher in patients who lose more weight or who adhere to CPAP. </vt:lpstr>
      <vt:lpstr>Hypothesis 2: Δ[HCO3-] will be higher in patients who lose more weight or who adhere to CPAP. </vt:lpstr>
      <vt:lpstr>Hypothesis 2: Δ[HCO3-] will be higher in patients who lose more weight or who adhere to CPAP. </vt:lpstr>
      <vt:lpstr>Problem: Regression to the mean</vt:lpstr>
      <vt:lpstr>Linear mixed(—effect) modeling</vt:lpstr>
      <vt:lpstr>Linear mixed model Inputs: Baseline [HCO3-], Age, Gender, %Nights w/ PAP use, Diagnostic AHI, Excess Body Weight Loss  Missing data: multiple Imputation with chained equations  Interactions between Age*Gender (menopause), Diag AHI*CPAP Use, HCO3- dichotomized: no effect.</vt:lpstr>
      <vt:lpstr>Hypothesis 2: Δ[HCO3-] will be higher in patients who lose more weight or who adhere to CPAP.</vt:lpstr>
      <vt:lpstr>Summary and Next Steps</vt:lpstr>
      <vt:lpstr>Implications for broader research aims? </vt:lpstr>
      <vt:lpstr>Useful References</vt:lpstr>
      <vt:lpstr>Challenges to this work: </vt:lpstr>
      <vt:lpstr>Possible next steps: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LOCKE</dc:creator>
  <cp:lastModifiedBy>BRIAN LOCKE</cp:lastModifiedBy>
  <cp:revision>35</cp:revision>
  <dcterms:created xsi:type="dcterms:W3CDTF">2022-04-22T20:23:51Z</dcterms:created>
  <dcterms:modified xsi:type="dcterms:W3CDTF">2022-05-26T04:06:59Z</dcterms:modified>
</cp:coreProperties>
</file>